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584" r:id="rId3"/>
    <p:sldId id="583" r:id="rId4"/>
    <p:sldId id="590" r:id="rId5"/>
    <p:sldId id="591" r:id="rId6"/>
    <p:sldId id="579" r:id="rId7"/>
    <p:sldId id="580" r:id="rId8"/>
    <p:sldId id="593" r:id="rId9"/>
    <p:sldId id="592" r:id="rId10"/>
    <p:sldId id="594" r:id="rId11"/>
    <p:sldId id="595" r:id="rId12"/>
    <p:sldId id="596" r:id="rId13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6" autoAdjust="0"/>
    <p:restoredTop sz="94712" autoAdjust="0"/>
  </p:normalViewPr>
  <p:slideViewPr>
    <p:cSldViewPr>
      <p:cViewPr>
        <p:scale>
          <a:sx n="111" d="100"/>
          <a:sy n="111" d="100"/>
        </p:scale>
        <p:origin x="-1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148B67B-A7F3-48F3-BB2B-A12CB6BAA840}" type="datetimeFigureOut">
              <a:rPr lang="ko-KR" altLang="en-US"/>
              <a:pPr>
                <a:defRPr/>
              </a:pPr>
              <a:t>2020-09-19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EE70800-4D8A-4159-B68C-CC136B8A54B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455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DAF78-175F-4214-A514-F2B8D1228308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DAF78-175F-4214-A514-F2B8D1228308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44BB-4694-43CC-A428-16E68EDEEC42}" type="datetime1">
              <a:rPr lang="ko-KR" altLang="en-US"/>
              <a:pPr>
                <a:defRPr/>
              </a:pPr>
              <a:t>2020-09-19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D775-485E-466E-B9FF-99AF2D09AA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47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58437-1F9D-476B-A00C-9150EF5325A8}" type="datetime1">
              <a:rPr lang="ko-KR" altLang="en-US"/>
              <a:pPr>
                <a:defRPr/>
              </a:pPr>
              <a:t>2020-09-19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4ECDC-9561-404E-B7BD-B07FDC9089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97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1FAD-BE1B-4988-B880-363703F240D5}" type="datetime1">
              <a:rPr lang="ko-KR" altLang="en-US"/>
              <a:pPr>
                <a:defRPr/>
              </a:pPr>
              <a:t>2020-09-19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469E5-FCA8-44DE-A8AA-47496B6D239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507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B2AC-8493-4B2C-B89E-02B5DE32BF68}" type="datetime1">
              <a:rPr lang="ko-KR" altLang="en-US"/>
              <a:pPr>
                <a:defRPr/>
              </a:pPr>
              <a:t>2020-09-19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CBCD8-9B8E-4042-BEE6-A2EC148CB1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11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65FBB-6904-4A4C-B4F4-33877DE76054}" type="datetime1">
              <a:rPr lang="ko-KR" altLang="en-US"/>
              <a:pPr>
                <a:defRPr/>
              </a:pPr>
              <a:t>2020-09-19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68E81-A9D2-433D-8493-09E8FC5BBBD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8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555EA-7498-42D5-B911-FF860203B243}" type="datetime1">
              <a:rPr lang="ko-KR" altLang="en-US"/>
              <a:pPr>
                <a:defRPr/>
              </a:pPr>
              <a:t>2020-09-19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EE94-6D92-4BCF-AB07-83010C8664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72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369B7-5956-4BED-828C-4D8CF418E997}" type="datetime1">
              <a:rPr lang="ko-KR" altLang="en-US"/>
              <a:pPr>
                <a:defRPr/>
              </a:pPr>
              <a:t>2020-09-19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2A82E-FEF8-47F5-AAE3-0EB98F86EA5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2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3EB6-12D1-4695-B16F-2E08DD6FC323}" type="datetime1">
              <a:rPr lang="ko-KR" altLang="en-US"/>
              <a:pPr>
                <a:defRPr/>
              </a:pPr>
              <a:t>2020-09-19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925D-67DB-4ECA-8F14-25576C1EBA7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65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1F704-2142-4DF9-A2FA-2FF3A93CF3B2}" type="datetime1">
              <a:rPr lang="ko-KR" altLang="en-US"/>
              <a:pPr>
                <a:defRPr/>
              </a:pPr>
              <a:t>2020-09-19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EE01-DC60-4815-A993-3B20DBF4284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5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A38F4-760A-411D-862F-8FE155AC35D9}" type="datetime1">
              <a:rPr lang="ko-KR" altLang="en-US"/>
              <a:pPr>
                <a:defRPr/>
              </a:pPr>
              <a:t>2020-09-19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3154-4D6B-4EF3-8462-B68C36C7EF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87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9054-9F2E-430D-974C-10C1222FBD5E}" type="datetime1">
              <a:rPr lang="ko-KR" altLang="en-US"/>
              <a:pPr>
                <a:defRPr/>
              </a:pPr>
              <a:t>2020-09-19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05E60-2AB7-4B4B-B634-EC2CD1D64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18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ADA4A4-2829-4410-8367-2138A80CF8BA}" type="datetime1">
              <a:rPr lang="ko-KR" altLang="en-US"/>
              <a:pPr>
                <a:defRPr/>
              </a:pPr>
              <a:t>2020-09-19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8E5689-601F-4540-A71B-9DA03159A1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그룹 13"/>
          <p:cNvGrpSpPr>
            <a:grpSpLocks/>
          </p:cNvGrpSpPr>
          <p:nvPr/>
        </p:nvGrpSpPr>
        <p:grpSpPr bwMode="auto">
          <a:xfrm>
            <a:off x="0" y="260350"/>
            <a:ext cx="9064937" cy="6264275"/>
            <a:chOff x="107506" y="260865"/>
            <a:chExt cx="9065846" cy="626459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55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8BB916B2-89EA-496D-8231-E5C4523A5560}" type="slidenum">
              <a:rPr lang="ko-KR" altLang="en-US" sz="1400">
                <a:solidFill>
                  <a:srgbClr val="002060"/>
                </a:solidFill>
                <a:latin typeface="+mn-ea"/>
              </a:rPr>
              <a:pPr>
                <a:defRPr/>
              </a:pPr>
              <a:t>1</a:t>
            </a:fld>
            <a:endParaRPr lang="ko-KR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656" y="148126"/>
            <a:ext cx="8068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>
                <a:latin typeface="Times New Roman" pitchFamily="18" charset="0"/>
                <a:cs typeface="Times New Roman" pitchFamily="18" charset="0"/>
              </a:rPr>
              <a:t>RCE-8836192  Special Topics in Radio and Communications Engineering I</a:t>
            </a:r>
            <a:endParaRPr lang="ko-KR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976" y="718220"/>
            <a:ext cx="838150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Lecture 3: </a:t>
            </a:r>
            <a:r>
              <a:rPr lang="en-US" altLang="ko-KR" sz="2000" b="1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Long-distance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WiFi </a:t>
            </a:r>
            <a:r>
              <a:rPr lang="en-US" altLang="ko-KR" sz="2000" b="1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over Sea</a:t>
            </a:r>
            <a:endParaRPr lang="en-US" altLang="ko-KR" sz="2000" b="1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endParaRPr lang="en-US" altLang="ko-KR" sz="2000" b="1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3.1 System Structure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3.2 Communication Devices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3.3 Communication Protocol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3.4 Network Architecture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3.5 Test 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Results</a:t>
            </a:r>
          </a:p>
          <a:p>
            <a:pPr>
              <a:lnSpc>
                <a:spcPct val="150000"/>
              </a:lnSpc>
            </a:pPr>
            <a:endParaRPr lang="en-US" altLang="ko-KR" sz="200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Ref: Unni </a:t>
            </a:r>
            <a:r>
              <a:rPr lang="en-US" altLang="ko-KR" sz="2000" i="1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et al.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"Peformance measurement and analysis of long range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Wi-Fi network for over-the-sea communication", Int. Workshop Wireless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 Network Meas. Experi., 2015.</a:t>
            </a:r>
            <a:endParaRPr lang="en-US" altLang="ko-KR" sz="200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260350"/>
            <a:ext cx="9080163" cy="6264275"/>
            <a:chOff x="107506" y="261419"/>
            <a:chExt cx="9081088" cy="626406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79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1419"/>
              <a:ext cx="0" cy="4536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877"/>
              <a:ext cx="0" cy="2124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+mn-ea"/>
              </a:rPr>
              <a:pPr>
                <a:defRPr/>
              </a:pPr>
              <a:t>10</a:t>
            </a:fld>
            <a:endParaRPr lang="ko-KR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450912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mtClean="0">
                <a:latin typeface="Times New Roman" pitchFamily="18" charset="0"/>
                <a:cs typeface="Times New Roman" pitchFamily="18" charset="0"/>
              </a:rPr>
              <a:t>- HD video (720, 1080p) : 5 Mbps</a:t>
            </a:r>
          </a:p>
          <a:p>
            <a:pPr>
              <a:lnSpc>
                <a:spcPct val="150000"/>
              </a:lnSpc>
            </a:pPr>
            <a:r>
              <a:rPr lang="en-US" altLang="ko-KR" smtClean="0">
                <a:latin typeface="Times New Roman" pitchFamily="18" charset="0"/>
                <a:cs typeface="Times New Roman" pitchFamily="18" charset="0"/>
              </a:rPr>
              <a:t>- 4K streaming: 25 Mbps</a:t>
            </a:r>
          </a:p>
          <a:p>
            <a:pPr>
              <a:lnSpc>
                <a:spcPct val="150000"/>
              </a:lnSpc>
            </a:pPr>
            <a:r>
              <a:rPr lang="en-US" altLang="ko-KR" smtClean="0">
                <a:latin typeface="Times New Roman" pitchFamily="18" charset="0"/>
                <a:cs typeface="Times New Roman" pitchFamily="18" charset="0"/>
              </a:rPr>
              <a:t>- 802.11ac : 11-54 Mbps, 150 Mbps for single-stream</a:t>
            </a:r>
          </a:p>
          <a:p>
            <a:pPr>
              <a:lnSpc>
                <a:spcPct val="150000"/>
              </a:lnSpc>
            </a:pPr>
            <a:r>
              <a:rPr lang="en-US" altLang="ko-KR" smtClean="0">
                <a:latin typeface="Times New Roman" pitchFamily="18" charset="0"/>
                <a:cs typeface="Times New Roman" pitchFamily="18" charset="0"/>
              </a:rPr>
              <a:t>- 802.11ax WiFi 6: 6.79 Gbps for 8 streams, 1024 QAM ( spectral eff. 15.6 bps/Hz)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5400601" cy="348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485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260350"/>
            <a:ext cx="9080163" cy="6264275"/>
            <a:chOff x="107506" y="261419"/>
            <a:chExt cx="9081088" cy="626406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79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1419"/>
              <a:ext cx="0" cy="4536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877"/>
              <a:ext cx="0" cy="2124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+mn-ea"/>
              </a:rPr>
              <a:pPr>
                <a:defRPr/>
              </a:pPr>
              <a:t>11</a:t>
            </a:fld>
            <a:endParaRPr lang="ko-KR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60362" y="547689"/>
            <a:ext cx="82809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mtClean="0">
                <a:latin typeface="Times New Roman" pitchFamily="18" charset="0"/>
                <a:cs typeface="Times New Roman" pitchFamily="18" charset="0"/>
              </a:rPr>
              <a:t>- 802.11ac Wave 2 and 802.11ax WiFi 6 spec: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8" y="1005763"/>
            <a:ext cx="799246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443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그룹 13"/>
          <p:cNvGrpSpPr>
            <a:grpSpLocks/>
          </p:cNvGrpSpPr>
          <p:nvPr/>
        </p:nvGrpSpPr>
        <p:grpSpPr bwMode="auto">
          <a:xfrm>
            <a:off x="0" y="260350"/>
            <a:ext cx="9064937" cy="6264275"/>
            <a:chOff x="107506" y="260865"/>
            <a:chExt cx="9065846" cy="626459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55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8BB916B2-89EA-496D-8231-E5C4523A5560}" type="slidenum">
              <a:rPr lang="ko-KR" altLang="en-US" sz="1400">
                <a:solidFill>
                  <a:srgbClr val="002060"/>
                </a:solidFill>
                <a:latin typeface="+mn-ea"/>
              </a:rPr>
              <a:pPr>
                <a:defRPr/>
              </a:pPr>
              <a:t>12</a:t>
            </a:fld>
            <a:endParaRPr lang="ko-KR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656" y="148126"/>
            <a:ext cx="8068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>
                <a:latin typeface="Times New Roman" pitchFamily="18" charset="0"/>
                <a:cs typeface="Times New Roman" pitchFamily="18" charset="0"/>
              </a:rPr>
              <a:t>RCE-8836192  Special Topics in Radio and Communications Engineering I</a:t>
            </a:r>
            <a:endParaRPr lang="ko-KR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977" y="71822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Lecture 3: </a:t>
            </a:r>
            <a:r>
              <a:rPr lang="en-US" altLang="ko-KR" sz="2000" b="1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Long-distance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WiFi </a:t>
            </a:r>
            <a:r>
              <a:rPr lang="en-US" altLang="ko-KR" sz="2000" b="1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over Sea</a:t>
            </a:r>
            <a:endParaRPr lang="en-US" altLang="ko-KR" sz="2000" b="1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</p:txBody>
      </p:sp>
      <p:pic>
        <p:nvPicPr>
          <p:cNvPr id="11" name="Picture 4" descr="How To Pronounce 'End' (Fin) in French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78" y="2777232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77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260350"/>
            <a:ext cx="9080163" cy="6264275"/>
            <a:chOff x="107506" y="261419"/>
            <a:chExt cx="9081088" cy="626406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79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1419"/>
              <a:ext cx="0" cy="4536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877"/>
              <a:ext cx="0" cy="2124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73063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3.1 System Structure </a:t>
            </a:r>
            <a:endParaRPr kumimoji="0" lang="en-US" altLang="ko-KR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+mn-ea"/>
              </a:rPr>
              <a:pPr>
                <a:defRPr/>
              </a:pPr>
              <a:t>2</a:t>
            </a:fld>
            <a:endParaRPr lang="ko-KR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39" y="836712"/>
            <a:ext cx="3849512" cy="254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06" y="3642890"/>
            <a:ext cx="4732957" cy="288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42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260350"/>
            <a:ext cx="9080163" cy="6264275"/>
            <a:chOff x="107506" y="261419"/>
            <a:chExt cx="9081088" cy="626406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79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1419"/>
              <a:ext cx="0" cy="4536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877"/>
              <a:ext cx="0" cy="2124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73063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3.2 Communication Devices </a:t>
            </a:r>
            <a:endParaRPr kumimoji="0" lang="en-US" altLang="ko-KR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+mn-ea"/>
              </a:rPr>
              <a:pPr>
                <a:defRPr/>
              </a:pPr>
              <a:t>3</a:t>
            </a:fld>
            <a:endParaRPr lang="ko-KR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574054"/>
            <a:ext cx="5184576" cy="61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6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260350"/>
            <a:ext cx="9080163" cy="6264275"/>
            <a:chOff x="107506" y="261419"/>
            <a:chExt cx="9081088" cy="626406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79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1419"/>
              <a:ext cx="0" cy="4536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877"/>
              <a:ext cx="0" cy="2124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+mn-ea"/>
              </a:rPr>
              <a:pPr>
                <a:defRPr/>
              </a:pPr>
              <a:t>4</a:t>
            </a:fld>
            <a:endParaRPr lang="ko-KR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17" y="1087230"/>
            <a:ext cx="6213906" cy="288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92" y="4365104"/>
            <a:ext cx="3168352" cy="180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76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260350"/>
            <a:ext cx="9080163" cy="6264275"/>
            <a:chOff x="107506" y="261419"/>
            <a:chExt cx="9081088" cy="626406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79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1419"/>
              <a:ext cx="0" cy="4536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877"/>
              <a:ext cx="0" cy="2124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73063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3.3  Communication Protocol</a:t>
            </a:r>
            <a:endParaRPr kumimoji="0" lang="en-US" altLang="ko-KR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+mn-ea"/>
              </a:rPr>
              <a:pPr>
                <a:defRPr/>
              </a:pPr>
              <a:t>5</a:t>
            </a:fld>
            <a:endParaRPr lang="ko-KR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55154"/>
            <a:ext cx="87747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Ubiquiti's TDMA airMAX protocol:</a:t>
            </a:r>
            <a:endParaRPr lang="en-US" altLang="ko-KR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Send and receiver data using pre-designated time slots scheduled by an intelligent AP</a:t>
            </a:r>
          </a:p>
          <a:p>
            <a:pPr>
              <a:lnSpc>
                <a:spcPct val="15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controller (the Rocker M5 = access point)</a:t>
            </a:r>
          </a:p>
          <a:p>
            <a:pPr>
              <a:lnSpc>
                <a:spcPct val="150000"/>
              </a:lnSpc>
            </a:pP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Support up to 100 clients</a:t>
            </a:r>
          </a:p>
          <a:p>
            <a:pPr>
              <a:lnSpc>
                <a:spcPct val="150000"/>
              </a:lnSpc>
            </a:pPr>
            <a:endParaRPr lang="en-US" altLang="ko-KR" smtClean="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NanoSation M5 = station</a:t>
            </a:r>
          </a:p>
          <a:p>
            <a:pPr>
              <a:lnSpc>
                <a:spcPct val="150000"/>
              </a:lnSpc>
            </a:pPr>
            <a:endParaRPr lang="en-US" altLang="ko-KR" smtClean="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Run on airOS and airView</a:t>
            </a:r>
          </a:p>
          <a:p>
            <a:pPr>
              <a:lnSpc>
                <a:spcPct val="15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Device Name, Wireless Mode, Network SSID, Frequency, Channel Number,</a:t>
            </a:r>
          </a:p>
          <a:p>
            <a:pPr>
              <a:lnSpc>
                <a:spcPct val="15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Channel Width, MAC ID</a:t>
            </a: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31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260350"/>
            <a:ext cx="9080163" cy="6264275"/>
            <a:chOff x="107506" y="261419"/>
            <a:chExt cx="9081088" cy="626406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79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1419"/>
              <a:ext cx="0" cy="4536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877"/>
              <a:ext cx="0" cy="2124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73063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  Network Archtecture</a:t>
            </a:r>
            <a:endParaRPr kumimoji="0" lang="en-US" altLang="ko-KR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+mn-ea"/>
              </a:rPr>
              <a:pPr>
                <a:defRPr/>
              </a:pPr>
              <a:t>6</a:t>
            </a:fld>
            <a:endParaRPr lang="ko-KR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55154"/>
            <a:ext cx="8774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802.11n : CSMA/CA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Long-range WiFi 802.11n: TDMA MAC</a:t>
            </a:r>
            <a:endParaRPr lang="en-US" altLang="ko-KR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4905375" cy="40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82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260350"/>
            <a:ext cx="9080163" cy="6264275"/>
            <a:chOff x="107506" y="261419"/>
            <a:chExt cx="9081088" cy="626406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79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1419"/>
              <a:ext cx="0" cy="4536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877"/>
              <a:ext cx="0" cy="2124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73063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  Test Results</a:t>
            </a:r>
            <a:endParaRPr kumimoji="0" lang="en-US" altLang="ko-KR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+mn-ea"/>
              </a:rPr>
              <a:pPr>
                <a:defRPr/>
              </a:pPr>
              <a:t>7</a:t>
            </a:fld>
            <a:endParaRPr lang="ko-KR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" y="1052736"/>
            <a:ext cx="5711105" cy="278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" y="3789040"/>
            <a:ext cx="5279057" cy="264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074" y="699537"/>
            <a:ext cx="726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Times New Roman" pitchFamily="18" charset="0"/>
                <a:cs typeface="Times New Roman" pitchFamily="18" charset="0"/>
              </a:rPr>
              <a:t>- RSSI (received signal strength indicator) </a:t>
            </a:r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80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260350"/>
            <a:ext cx="9080163" cy="6264275"/>
            <a:chOff x="107506" y="261419"/>
            <a:chExt cx="9081088" cy="626406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79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1419"/>
              <a:ext cx="0" cy="4536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877"/>
              <a:ext cx="0" cy="2124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+mn-ea"/>
              </a:rPr>
              <a:pPr>
                <a:defRPr/>
              </a:pPr>
              <a:t>8</a:t>
            </a:fld>
            <a:endParaRPr lang="ko-KR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73074" y="699537"/>
            <a:ext cx="726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Times New Roman" pitchFamily="18" charset="0"/>
                <a:cs typeface="Times New Roman" pitchFamily="18" charset="0"/>
              </a:rPr>
              <a:t>- RSSI (received signal strength indicator) </a:t>
            </a:r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03A7AAF5-AC9E-4574-B7B8-483CA6A57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361" y="1586589"/>
            <a:ext cx="8037228" cy="38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260350"/>
            <a:ext cx="9080163" cy="6264275"/>
            <a:chOff x="107506" y="261419"/>
            <a:chExt cx="9081088" cy="626406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79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1419"/>
              <a:ext cx="0" cy="4536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877"/>
              <a:ext cx="0" cy="2124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+mn-ea"/>
              </a:rPr>
              <a:pPr>
                <a:defRPr/>
              </a:pPr>
              <a:t>9</a:t>
            </a:fld>
            <a:endParaRPr lang="ko-KR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6040172" cy="360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60227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mtClean="0">
                <a:latin typeface="Times New Roman" pitchFamily="18" charset="0"/>
                <a:cs typeface="Times New Roman" pitchFamily="18" charset="0"/>
              </a:rPr>
              <a:t>- CCQ (wireless client connection quality): 100% = perfect link state</a:t>
            </a:r>
          </a:p>
          <a:p>
            <a:pPr>
              <a:lnSpc>
                <a:spcPct val="150000"/>
              </a:lnSpc>
            </a:pPr>
            <a:r>
              <a:rPr lang="en-US" altLang="ko-KR" smtClean="0">
                <a:latin typeface="Times New Roman" pitchFamily="18" charset="0"/>
                <a:cs typeface="Times New Roman" pitchFamily="18" charset="0"/>
              </a:rPr>
              <a:t>- airMAX quality (AMQ): number of retries (reconnection) + quality of physical link</a:t>
            </a:r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38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15603</TotalTime>
  <Words>289</Words>
  <Application>Microsoft Office PowerPoint</Application>
  <PresentationFormat>화면 슬라이드 쇼(4:3)</PresentationFormat>
  <Paragraphs>54</Paragraphs>
  <Slides>12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JulianNo2</dc:creator>
  <cp:lastModifiedBy>Ahn</cp:lastModifiedBy>
  <cp:revision>299</cp:revision>
  <dcterms:created xsi:type="dcterms:W3CDTF">2013-03-19T04:41:05Z</dcterms:created>
  <dcterms:modified xsi:type="dcterms:W3CDTF">2020-09-19T02:55:58Z</dcterms:modified>
</cp:coreProperties>
</file>