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632" r:id="rId3"/>
    <p:sldId id="634" r:id="rId4"/>
    <p:sldId id="635" r:id="rId5"/>
    <p:sldId id="636" r:id="rId6"/>
    <p:sldId id="637" r:id="rId7"/>
    <p:sldId id="638" r:id="rId8"/>
    <p:sldId id="639" r:id="rId9"/>
    <p:sldId id="640" r:id="rId10"/>
    <p:sldId id="641" r:id="rId11"/>
    <p:sldId id="642" r:id="rId12"/>
    <p:sldId id="643" r:id="rId13"/>
    <p:sldId id="589" r:id="rId1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4687" autoAdjust="0"/>
  </p:normalViewPr>
  <p:slideViewPr>
    <p:cSldViewPr>
      <p:cViewPr varScale="1">
        <p:scale>
          <a:sx n="97" d="100"/>
          <a:sy n="97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148B67B-A7F3-48F3-BB2B-A12CB6BAA840}" type="datetimeFigureOut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E70800-4D8A-4159-B68C-CC136B8A54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455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70800-4D8A-4159-B68C-CC136B8A54B9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713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44BB-4694-43CC-A428-16E68EDEEC42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D775-485E-466E-B9FF-99AF2D09AA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47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8437-1F9D-476B-A00C-9150EF5325A8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ECDC-9561-404E-B7BD-B07FDC9089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97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71FAD-BE1B-4988-B880-363703F240D5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69E5-FCA8-44DE-A8AA-47496B6D2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07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6B2AC-8493-4B2C-B89E-02B5DE32BF68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CBCD8-9B8E-4042-BEE6-A2EC148CB1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11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65FBB-6904-4A4C-B4F4-33877DE76054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8E81-A9D2-433D-8493-09E8FC5BBB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48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55EA-7498-42D5-B911-FF860203B243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EE94-6D92-4BCF-AB07-83010C8664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72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369B7-5956-4BED-828C-4D8CF418E997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A82E-FEF8-47F5-AAE3-0EB98F86EA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2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3EB6-12D1-4695-B16F-2E08DD6FC323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925D-67DB-4ECA-8F14-25576C1EBA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65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F704-2142-4DF9-A2FA-2FF3A93CF3B2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EE01-DC60-4815-A993-3B20DBF428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5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38F4-760A-411D-862F-8FE155AC35D9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93154-4D6B-4EF3-8462-B68C36C7EF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87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9054-9F2E-430D-974C-10C1222FBD5E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5E60-2AB7-4B4B-B634-EC2CD1D64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18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ADA4A4-2829-4410-8367-2138A80CF8BA}" type="datetime1">
              <a:rPr lang="ko-KR" altLang="en-US"/>
              <a:pPr>
                <a:defRPr/>
              </a:pPr>
              <a:t>2020-10-31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8E5689-601F-4540-A71B-9DA03159A1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977" y="718220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Lecture 9: Radiowave Propagation</a:t>
            </a:r>
          </a:p>
          <a:p>
            <a:endParaRPr lang="en-US" altLang="ko-KR" sz="2000" b="1">
              <a:latin typeface="Times New Roman" pitchFamily="18" charset="0"/>
              <a:ea typeface="바탕" pitchFamily="18" charset="-127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9.1 Fequency Bands and Radiowave Propagation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9.2 Free-Space Path Loss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9.3 Radiowave Propagation over the Earth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9.4 Propagation Model for Land-Mobile Communication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7656" y="148126"/>
            <a:ext cx="806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>
                <a:latin typeface="Times New Roman" pitchFamily="18" charset="0"/>
                <a:cs typeface="Times New Roman" pitchFamily="18" charset="0"/>
              </a:rPr>
              <a:t>RCE-8836192  Special Topics in Radio and Communications Engineering I</a:t>
            </a:r>
            <a:endParaRPr lang="ko-KR" alt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10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3063" y="13970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0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9.3 Propagation over the Earth</a:t>
            </a:r>
            <a:endParaRPr kumimoji="0" lang="en-US" altLang="ko-KR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706" y="547691"/>
            <a:ext cx="6375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- Direct wave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- Reflected wave: almost perfect reflection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- Ground wave</a:t>
            </a:r>
          </a:p>
          <a:p>
            <a:pPr>
              <a:lnSpc>
                <a:spcPct val="150000"/>
              </a:lnSpc>
            </a:pPr>
            <a:endParaRPr lang="en-US" altLang="ko-KR" sz="2000">
              <a:latin typeface="Times New Roman" pitchFamily="18" charset="0"/>
              <a:ea typeface="바탕" pitchFamily="18" charset="-127"/>
              <a:cs typeface="Times New Roman" pitchFamily="18" charset="0"/>
            </a:endParaRPr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3672408" cy="244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53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11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0332"/>
            <a:ext cx="3311450" cy="217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422" y="1104900"/>
            <a:ext cx="44100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125" y="2295922"/>
            <a:ext cx="647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39" y="2276872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19" y="1746635"/>
            <a:ext cx="24955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914650"/>
            <a:ext cx="74104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17" y="3861048"/>
            <a:ext cx="2520280" cy="137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81" y="3527673"/>
            <a:ext cx="18954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25" y="5301208"/>
            <a:ext cx="4197631" cy="519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81" y="5949280"/>
            <a:ext cx="2762250" cy="78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4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12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3063" y="13970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0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9.4 Propagation Model for Land-Mobile Communication</a:t>
            </a:r>
            <a:endParaRPr kumimoji="0" lang="en-US" altLang="ko-KR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706" y="547691"/>
            <a:ext cx="6375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Hata model: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- Empirical model based on measurements</a:t>
            </a:r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87" y="1658479"/>
            <a:ext cx="6631733" cy="474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970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13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11" name="Picture 4" descr="How To Pronounce 'End' (Fin) in French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78" y="2777232"/>
            <a:ext cx="32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7656" y="148126"/>
            <a:ext cx="806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>
                <a:latin typeface="Times New Roman" pitchFamily="18" charset="0"/>
                <a:cs typeface="Times New Roman" pitchFamily="18" charset="0"/>
              </a:rPr>
              <a:t>RCE-8836192  Special Topics in Radio and Communications Engineering I</a:t>
            </a:r>
            <a:endParaRPr lang="ko-KR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977" y="71822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Lecture 9: Radiowave</a:t>
            </a:r>
            <a:r>
              <a:rPr lang="ko-KR" altLang="en-US" sz="2000" b="1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 </a:t>
            </a:r>
            <a:r>
              <a:rPr lang="en-US" altLang="ko-KR" sz="2000" b="1"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Propagation</a:t>
            </a:r>
          </a:p>
        </p:txBody>
      </p:sp>
    </p:spTree>
    <p:extLst>
      <p:ext uri="{BB962C8B-B14F-4D97-AF65-F5344CB8AC3E}">
        <p14:creationId xmlns:p14="http://schemas.microsoft.com/office/powerpoint/2010/main" val="359677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260350"/>
            <a:ext cx="9080163" cy="6264275"/>
            <a:chOff x="107506" y="261419"/>
            <a:chExt cx="9081088" cy="626406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79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1419"/>
              <a:ext cx="0" cy="4536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877"/>
              <a:ext cx="0" cy="2124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73063" y="13970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0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9.1 Frequency Bands and Radiowave Propagation Modes</a:t>
            </a:r>
            <a:endParaRPr kumimoji="0" lang="en-US" altLang="ko-KR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2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992026" cy="434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77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260350"/>
            <a:ext cx="9080163" cy="6264275"/>
            <a:chOff x="107506" y="261419"/>
            <a:chExt cx="9081088" cy="626406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79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1419"/>
              <a:ext cx="0" cy="4536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877"/>
              <a:ext cx="0" cy="2124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3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75" y="908720"/>
            <a:ext cx="7920000" cy="121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75" y="2906936"/>
            <a:ext cx="6327334" cy="75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37" y="4174820"/>
            <a:ext cx="7920000" cy="99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75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260350"/>
            <a:ext cx="9080163" cy="6264275"/>
            <a:chOff x="107506" y="261419"/>
            <a:chExt cx="9081088" cy="626406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79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1419"/>
              <a:ext cx="0" cy="4536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877"/>
              <a:ext cx="0" cy="2124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4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83" y="2348880"/>
            <a:ext cx="7920000" cy="1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70" y="4077072"/>
            <a:ext cx="7920000" cy="121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8" y="836712"/>
            <a:ext cx="7920000" cy="56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8" y="1356657"/>
            <a:ext cx="7920000" cy="49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50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260350"/>
            <a:ext cx="9080163" cy="6264275"/>
            <a:chOff x="107506" y="261419"/>
            <a:chExt cx="9081088" cy="626406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79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1419"/>
              <a:ext cx="0" cy="4536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877"/>
              <a:ext cx="0" cy="2124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5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75" y="2636912"/>
            <a:ext cx="7920000" cy="123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5" y="844015"/>
            <a:ext cx="7920000" cy="124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44" y="4293096"/>
            <a:ext cx="7920000" cy="128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95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6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3063" y="13970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0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9.2 Free-Space Path Loss</a:t>
            </a:r>
            <a:endParaRPr kumimoji="0" lang="en-US" altLang="ko-KR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075" y="539810"/>
            <a:ext cx="6375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EIRP (effective isotropically radiated power)</a:t>
            </a:r>
            <a:endParaRPr lang="ko-KR" altLang="en-US" sz="2000">
              <a:latin typeface="Times New Roman" pitchFamily="18" charset="0"/>
              <a:ea typeface="바탕" pitchFamily="18" charset="-127"/>
              <a:cs typeface="Times New Roman" pitchFamily="18" charset="0"/>
            </a:endParaRPr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8" name="Picture 2" descr="EIR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240" y="4210146"/>
            <a:ext cx="4645469" cy="21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761683"/>
              </p:ext>
            </p:extLst>
          </p:nvPr>
        </p:nvGraphicFramePr>
        <p:xfrm>
          <a:off x="755576" y="1137565"/>
          <a:ext cx="66548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6654600" imgH="2539800" progId="Equation.DSMT4">
                  <p:embed/>
                </p:oleObj>
              </mc:Choice>
              <mc:Fallback>
                <p:oleObj name="Equation" r:id="rId4" imgW="6654600" imgH="253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137565"/>
                        <a:ext cx="66548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09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3075" y="539810"/>
            <a:ext cx="6375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Electric field and magnetic field strenth</a:t>
            </a:r>
            <a:endParaRPr lang="ko-KR" altLang="en-US" sz="2000">
              <a:latin typeface="Times New Roman" pitchFamily="18" charset="0"/>
              <a:ea typeface="바탕" pitchFamily="18" charset="-127"/>
              <a:cs typeface="Times New Roman" pitchFamily="18" charset="0"/>
            </a:endParaRPr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693847"/>
              </p:ext>
            </p:extLst>
          </p:nvPr>
        </p:nvGraphicFramePr>
        <p:xfrm>
          <a:off x="827584" y="1337965"/>
          <a:ext cx="408940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4089240" imgH="3441600" progId="Equation.DSMT4">
                  <p:embed/>
                </p:oleObj>
              </mc:Choice>
              <mc:Fallback>
                <p:oleObj name="Equation" r:id="rId3" imgW="4089240" imgH="344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337965"/>
                        <a:ext cx="4089400" cy="344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068" name="Picture 4" descr="Fundamentals of the MiniWhip antenna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775" y="1466850"/>
            <a:ext cx="3779117" cy="246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8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8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3075" y="539810"/>
            <a:ext cx="6375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Effective Area of An Antenna</a:t>
            </a:r>
            <a:endParaRPr lang="ko-KR" altLang="en-US" sz="2000">
              <a:latin typeface="Times New Roman" pitchFamily="18" charset="0"/>
              <a:ea typeface="바탕" pitchFamily="18" charset="-127"/>
              <a:cs typeface="Times New Roman" pitchFamily="18" charset="0"/>
            </a:endParaRPr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7278"/>
              </p:ext>
            </p:extLst>
          </p:nvPr>
        </p:nvGraphicFramePr>
        <p:xfrm>
          <a:off x="797875" y="1349375"/>
          <a:ext cx="4279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4279680" imgH="1168200" progId="Equation.DSMT4">
                  <p:embed/>
                </p:oleObj>
              </mc:Choice>
              <mc:Fallback>
                <p:oleObj name="Equation" r:id="rId3" imgW="427968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7875" y="1349375"/>
                        <a:ext cx="42799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47" y="3068960"/>
            <a:ext cx="567903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26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13"/>
          <p:cNvGrpSpPr>
            <a:grpSpLocks/>
          </p:cNvGrpSpPr>
          <p:nvPr/>
        </p:nvGrpSpPr>
        <p:grpSpPr bwMode="auto">
          <a:xfrm>
            <a:off x="0" y="494858"/>
            <a:ext cx="9080163" cy="52833"/>
            <a:chOff x="107506" y="495917"/>
            <a:chExt cx="9081088" cy="52831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23951" y="495917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748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5E9AE611-6383-4613-AE9B-AAAFA1781735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9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AutoShape 4" descr="Diagram of the electric fields (blue) and magnetic fields (red) radiated by  a dipole antenna (black rods) during transmission. | 첨단 기술, 기술, 과학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3075" y="539810"/>
            <a:ext cx="6375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Power at Receiving Antenna</a:t>
            </a:r>
            <a:endParaRPr lang="ko-KR" altLang="en-US" sz="2000">
              <a:latin typeface="Times New Roman" pitchFamily="18" charset="0"/>
              <a:ea typeface="바탕" pitchFamily="18" charset="-127"/>
              <a:cs typeface="Times New Roman" pitchFamily="18" charset="0"/>
            </a:endParaRPr>
          </a:p>
        </p:txBody>
      </p:sp>
      <p:grpSp>
        <p:nvGrpSpPr>
          <p:cNvPr id="11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62887"/>
              </p:ext>
            </p:extLst>
          </p:nvPr>
        </p:nvGraphicFramePr>
        <p:xfrm>
          <a:off x="599206" y="1196752"/>
          <a:ext cx="6223000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6222960" imgH="5244840" progId="Equation.DSMT4">
                  <p:embed/>
                </p:oleObj>
              </mc:Choice>
              <mc:Fallback>
                <p:oleObj name="Equation" r:id="rId3" imgW="6222960" imgH="524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9206" y="1196752"/>
                        <a:ext cx="6223000" cy="524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116" name="Picture 4" descr="Friis Transmission Calcula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60848"/>
            <a:ext cx="2160240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65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16366</TotalTime>
  <Words>132</Words>
  <Application>Microsoft Office PowerPoint</Application>
  <PresentationFormat>화면 슬라이드 쇼(4:3)</PresentationFormat>
  <Paragraphs>38</Paragraphs>
  <Slides>13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Wingdings</vt:lpstr>
      <vt:lpstr>Office 테마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JulianNo2</dc:creator>
  <cp:lastModifiedBy>Ahn Bierngchearl</cp:lastModifiedBy>
  <cp:revision>345</cp:revision>
  <dcterms:created xsi:type="dcterms:W3CDTF">2013-03-19T04:41:05Z</dcterms:created>
  <dcterms:modified xsi:type="dcterms:W3CDTF">2020-10-31T02:27:35Z</dcterms:modified>
</cp:coreProperties>
</file>