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7" r:id="rId2"/>
    <p:sldId id="632" r:id="rId3"/>
    <p:sldId id="634" r:id="rId4"/>
    <p:sldId id="635" r:id="rId5"/>
    <p:sldId id="636" r:id="rId6"/>
    <p:sldId id="637" r:id="rId7"/>
    <p:sldId id="638" r:id="rId8"/>
    <p:sldId id="639" r:id="rId9"/>
    <p:sldId id="640" r:id="rId10"/>
    <p:sldId id="641" r:id="rId11"/>
    <p:sldId id="642" r:id="rId12"/>
    <p:sldId id="643" r:id="rId13"/>
    <p:sldId id="589" r:id="rId1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76" autoAdjust="0"/>
    <p:restoredTop sz="94687" autoAdjust="0"/>
  </p:normalViewPr>
  <p:slideViewPr>
    <p:cSldViewPr>
      <p:cViewPr varScale="1">
        <p:scale>
          <a:sx n="97" d="100"/>
          <a:sy n="97" d="100"/>
        </p:scale>
        <p:origin x="5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94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148B67B-A7F3-48F3-BB2B-A12CB6BAA840}" type="datetimeFigureOut">
              <a:rPr lang="ko-KR" altLang="en-US"/>
              <a:pPr>
                <a:defRPr/>
              </a:pPr>
              <a:t>2020-10-31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EE70800-4D8A-4159-B68C-CC136B8A54B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34559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E70800-4D8A-4159-B68C-CC136B8A54B9}" type="slidenum">
              <a:rPr lang="ko-KR" altLang="en-US" smtClean="0"/>
              <a:pPr>
                <a:defRPr/>
              </a:pPr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7138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44BB-4694-43CC-A428-16E68EDEEC42}" type="datetime1">
              <a:rPr lang="ko-KR" altLang="en-US"/>
              <a:pPr>
                <a:defRPr/>
              </a:pPr>
              <a:t>2020-10-31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8D775-485E-466E-B9FF-99AF2D09AAB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7476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58437-1F9D-476B-A00C-9150EF5325A8}" type="datetime1">
              <a:rPr lang="ko-KR" altLang="en-US"/>
              <a:pPr>
                <a:defRPr/>
              </a:pPr>
              <a:t>2020-10-31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4ECDC-9561-404E-B7BD-B07FDC9089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6979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71FAD-BE1B-4988-B880-363703F240D5}" type="datetime1">
              <a:rPr lang="ko-KR" altLang="en-US"/>
              <a:pPr>
                <a:defRPr/>
              </a:pPr>
              <a:t>2020-10-31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469E5-FCA8-44DE-A8AA-47496B6D23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5076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6B2AC-8493-4B2C-B89E-02B5DE32BF68}" type="datetime1">
              <a:rPr lang="ko-KR" altLang="en-US"/>
              <a:pPr>
                <a:defRPr/>
              </a:pPr>
              <a:t>2020-10-31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CBCD8-9B8E-4042-BEE6-A2EC148CB1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6112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65FBB-6904-4A4C-B4F4-33877DE76054}" type="datetime1">
              <a:rPr lang="ko-KR" altLang="en-US"/>
              <a:pPr>
                <a:defRPr/>
              </a:pPr>
              <a:t>2020-10-31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68E81-A9D2-433D-8493-09E8FC5BBBD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3483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555EA-7498-42D5-B911-FF860203B243}" type="datetime1">
              <a:rPr lang="ko-KR" altLang="en-US"/>
              <a:pPr>
                <a:defRPr/>
              </a:pPr>
              <a:t>2020-10-31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BEE94-6D92-4BCF-AB07-83010C86649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872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369B7-5956-4BED-828C-4D8CF418E997}" type="datetime1">
              <a:rPr lang="ko-KR" altLang="en-US"/>
              <a:pPr>
                <a:defRPr/>
              </a:pPr>
              <a:t>2020-10-31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2A82E-FEF8-47F5-AAE3-0EB98F86EA5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929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3EB6-12D1-4695-B16F-2E08DD6FC323}" type="datetime1">
              <a:rPr lang="ko-KR" altLang="en-US"/>
              <a:pPr>
                <a:defRPr/>
              </a:pPr>
              <a:t>2020-10-31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9925D-67DB-4ECA-8F14-25576C1EBA7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765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1F704-2142-4DF9-A2FA-2FF3A93CF3B2}" type="datetime1">
              <a:rPr lang="ko-KR" altLang="en-US"/>
              <a:pPr>
                <a:defRPr/>
              </a:pPr>
              <a:t>2020-10-31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BEE01-DC60-4815-A993-3B20DBF4284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451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A38F4-760A-411D-862F-8FE155AC35D9}" type="datetime1">
              <a:rPr lang="ko-KR" altLang="en-US"/>
              <a:pPr>
                <a:defRPr/>
              </a:pPr>
              <a:t>2020-10-31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93154-4D6B-4EF3-8462-B68C36C7EF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787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9054-9F2E-430D-974C-10C1222FBD5E}" type="datetime1">
              <a:rPr lang="ko-KR" altLang="en-US"/>
              <a:pPr>
                <a:defRPr/>
              </a:pPr>
              <a:t>2020-10-31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05E60-2AB7-4B4B-B634-EC2CD1D64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318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FADA4A4-2829-4410-8367-2138A80CF8BA}" type="datetime1">
              <a:rPr lang="ko-KR" altLang="en-US"/>
              <a:pPr>
                <a:defRPr/>
              </a:pPr>
              <a:t>2020-10-31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38E5689-601F-4540-A71B-9DA03159A1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microsoft.com/office/2007/relationships/hdphoto" Target="../media/hdphoto1.wdp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9.jpeg"/><Relationship Id="rId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6264275"/>
            <a:chOff x="107506" y="260865"/>
            <a:chExt cx="9065846" cy="6264590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1115669" y="6525455"/>
              <a:ext cx="70571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0977" y="718220"/>
            <a:ext cx="69847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Lecture 9: Radiowave Propagation</a:t>
            </a:r>
          </a:p>
          <a:p>
            <a:endParaRPr lang="en-US" altLang="ko-KR" sz="2000" b="1">
              <a:latin typeface="Times New Roman" pitchFamily="18" charset="0"/>
              <a:ea typeface="바탕" pitchFamily="18" charset="-127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2000"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9.1 Fequency Bands and Radiowave Propagation</a:t>
            </a:r>
          </a:p>
          <a:p>
            <a:pPr>
              <a:lnSpc>
                <a:spcPct val="150000"/>
              </a:lnSpc>
            </a:pPr>
            <a:r>
              <a:rPr lang="en-US" altLang="ko-KR" sz="2000"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9.2 Free-Space Path Loss</a:t>
            </a:r>
          </a:p>
          <a:p>
            <a:pPr>
              <a:lnSpc>
                <a:spcPct val="150000"/>
              </a:lnSpc>
            </a:pPr>
            <a:r>
              <a:rPr lang="en-US" altLang="ko-KR" sz="2000"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9.3 Radiowave Propagation over the Earth</a:t>
            </a:r>
          </a:p>
          <a:p>
            <a:pPr>
              <a:lnSpc>
                <a:spcPct val="150000"/>
              </a:lnSpc>
            </a:pPr>
            <a:r>
              <a:rPr lang="en-US" altLang="ko-KR" sz="2000"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9.4 Propagation Model for Land-Mobile Communication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7656" y="148126"/>
            <a:ext cx="8068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>
                <a:latin typeface="Times New Roman" pitchFamily="18" charset="0"/>
                <a:cs typeface="Times New Roman" pitchFamily="18" charset="0"/>
              </a:rPr>
              <a:t>RCE-8836192  Special Topics in Radio and Communications Engineering I</a:t>
            </a:r>
            <a:endParaRPr lang="ko-KR" altLang="en-US" sz="2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그룹 13"/>
          <p:cNvGrpSpPr>
            <a:grpSpLocks/>
          </p:cNvGrpSpPr>
          <p:nvPr/>
        </p:nvGrpSpPr>
        <p:grpSpPr bwMode="auto">
          <a:xfrm>
            <a:off x="0" y="494858"/>
            <a:ext cx="9080163" cy="52833"/>
            <a:chOff x="107506" y="495917"/>
            <a:chExt cx="9081088" cy="52831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23951" y="495917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748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5E9AE611-6383-4613-AE9B-AAAFA1781735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10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3" name="AutoShape 4" descr="Diagram of the electric fields (blue) and magnetic fields (red) radiated by  a dipole antenna (black rods) during transmission. | 첨단 기술, 기술, 과학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73063" y="139700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sz="20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9.3 Propagation over the Earth</a:t>
            </a:r>
            <a:endParaRPr kumimoji="0" lang="en-US" altLang="ko-KR" sz="20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5706" y="547691"/>
            <a:ext cx="63756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- Direct wave</a:t>
            </a:r>
          </a:p>
          <a:p>
            <a:pPr>
              <a:lnSpc>
                <a:spcPct val="150000"/>
              </a:lnSpc>
            </a:pPr>
            <a:r>
              <a:rPr lang="en-US" altLang="ko-KR" sz="2000"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- Reflected wave: almost perfect reflection</a:t>
            </a:r>
          </a:p>
          <a:p>
            <a:pPr>
              <a:lnSpc>
                <a:spcPct val="150000"/>
              </a:lnSpc>
            </a:pPr>
            <a:r>
              <a:rPr lang="en-US" altLang="ko-KR" sz="2000"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- Ground wave</a:t>
            </a:r>
          </a:p>
          <a:p>
            <a:pPr>
              <a:lnSpc>
                <a:spcPct val="150000"/>
              </a:lnSpc>
            </a:pPr>
            <a:endParaRPr lang="en-US" altLang="ko-KR" sz="2000">
              <a:latin typeface="Times New Roman" pitchFamily="18" charset="0"/>
              <a:ea typeface="바탕" pitchFamily="18" charset="-127"/>
              <a:cs typeface="Times New Roman" pitchFamily="18" charset="0"/>
            </a:endParaRPr>
          </a:p>
        </p:txBody>
      </p:sp>
      <p:grpSp>
        <p:nvGrpSpPr>
          <p:cNvPr id="11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3" name="직선 연결선 12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연결선 13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924944"/>
            <a:ext cx="3672408" cy="2446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7535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그룹 13"/>
          <p:cNvGrpSpPr>
            <a:grpSpLocks/>
          </p:cNvGrpSpPr>
          <p:nvPr/>
        </p:nvGrpSpPr>
        <p:grpSpPr bwMode="auto">
          <a:xfrm>
            <a:off x="0" y="494858"/>
            <a:ext cx="9080163" cy="52833"/>
            <a:chOff x="107506" y="495917"/>
            <a:chExt cx="9081088" cy="52831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23951" y="495917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748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5E9AE611-6383-4613-AE9B-AAAFA1781735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11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3" name="AutoShape 4" descr="Diagram of the electric fields (blue) and magnetic fields (red) radiated by  a dipole antenna (black rods) during transmission. | 첨단 기술, 기술, 과학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pSp>
        <p:nvGrpSpPr>
          <p:cNvPr id="11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3" name="직선 연결선 12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연결선 13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90332"/>
            <a:ext cx="3311450" cy="2172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422" y="1104900"/>
            <a:ext cx="441007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125" y="2295922"/>
            <a:ext cx="6477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939" y="2276872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519" y="1746635"/>
            <a:ext cx="249555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2914650"/>
            <a:ext cx="741045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817" y="3861048"/>
            <a:ext cx="2520280" cy="1370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81" y="3527673"/>
            <a:ext cx="18954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25" y="5301208"/>
            <a:ext cx="4197631" cy="519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81" y="5949280"/>
            <a:ext cx="2762250" cy="781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142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그룹 13"/>
          <p:cNvGrpSpPr>
            <a:grpSpLocks/>
          </p:cNvGrpSpPr>
          <p:nvPr/>
        </p:nvGrpSpPr>
        <p:grpSpPr bwMode="auto">
          <a:xfrm>
            <a:off x="0" y="494858"/>
            <a:ext cx="9080163" cy="52833"/>
            <a:chOff x="107506" y="495917"/>
            <a:chExt cx="9081088" cy="52831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23951" y="495917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748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5E9AE611-6383-4613-AE9B-AAAFA1781735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12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3" name="AutoShape 4" descr="Diagram of the electric fields (blue) and magnetic fields (red) radiated by  a dipole antenna (black rods) during transmission. | 첨단 기술, 기술, 과학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73063" y="139700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sz="20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9.4 Propagation Model for Land-Mobile Communication</a:t>
            </a:r>
            <a:endParaRPr kumimoji="0" lang="en-US" altLang="ko-KR" sz="20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5706" y="547691"/>
            <a:ext cx="63756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ko-KR" sz="2000"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Hata model:</a:t>
            </a:r>
          </a:p>
          <a:p>
            <a:pPr>
              <a:lnSpc>
                <a:spcPct val="150000"/>
              </a:lnSpc>
            </a:pPr>
            <a:r>
              <a:rPr lang="en-US" altLang="ko-KR" sz="2000"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- Empirical model based on measurements</a:t>
            </a:r>
          </a:p>
        </p:txBody>
      </p:sp>
      <p:grpSp>
        <p:nvGrpSpPr>
          <p:cNvPr id="11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3" name="직선 연결선 12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연결선 13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87" y="1658479"/>
            <a:ext cx="6631733" cy="474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7970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6264275"/>
            <a:chOff x="107506" y="260865"/>
            <a:chExt cx="9065846" cy="6264590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1115669" y="6525455"/>
              <a:ext cx="70571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13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pic>
        <p:nvPicPr>
          <p:cNvPr id="11" name="Picture 4" descr="How To Pronounce 'End' (Fin) in French - YouTub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278" y="2777232"/>
            <a:ext cx="32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67656" y="148126"/>
            <a:ext cx="8068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>
                <a:latin typeface="Times New Roman" pitchFamily="18" charset="0"/>
                <a:cs typeface="Times New Roman" pitchFamily="18" charset="0"/>
              </a:rPr>
              <a:t>RCE-8836192  Special Topics in Radio and Communications Engineering I</a:t>
            </a:r>
            <a:endParaRPr lang="ko-KR" alt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0977" y="718220"/>
            <a:ext cx="698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Lecture 9: Radiowave</a:t>
            </a:r>
            <a:r>
              <a:rPr lang="ko-KR" altLang="en-US" sz="2000" b="1"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 </a:t>
            </a:r>
            <a:r>
              <a:rPr lang="en-US" altLang="ko-KR" sz="2000" b="1"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Propagation</a:t>
            </a:r>
          </a:p>
        </p:txBody>
      </p:sp>
    </p:spTree>
    <p:extLst>
      <p:ext uri="{BB962C8B-B14F-4D97-AF65-F5344CB8AC3E}">
        <p14:creationId xmlns:p14="http://schemas.microsoft.com/office/powerpoint/2010/main" val="3596772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그룹 13"/>
          <p:cNvGrpSpPr>
            <a:grpSpLocks/>
          </p:cNvGrpSpPr>
          <p:nvPr/>
        </p:nvGrpSpPr>
        <p:grpSpPr bwMode="auto">
          <a:xfrm>
            <a:off x="0" y="260350"/>
            <a:ext cx="9080163" cy="6264275"/>
            <a:chOff x="107506" y="261419"/>
            <a:chExt cx="9081088" cy="6264060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1115669" y="6525479"/>
              <a:ext cx="70571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4723951" y="495917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1419"/>
              <a:ext cx="0" cy="45369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877"/>
              <a:ext cx="0" cy="21240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748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373063" y="139700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sz="20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9.1 Frequency Bands and Radiowave Propagation Modes</a:t>
            </a:r>
            <a:endParaRPr kumimoji="0" lang="en-US" altLang="ko-KR" sz="20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5E9AE611-6383-4613-AE9B-AAAFA1781735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2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3" name="AutoShape 4" descr="Diagram of the electric fields (blue) and magnetic fields (red) radiated by  a dipole antenna (black rods) during transmission. | 첨단 기술, 기술, 과학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7992026" cy="4344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1774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그룹 13"/>
          <p:cNvGrpSpPr>
            <a:grpSpLocks/>
          </p:cNvGrpSpPr>
          <p:nvPr/>
        </p:nvGrpSpPr>
        <p:grpSpPr bwMode="auto">
          <a:xfrm>
            <a:off x="0" y="260350"/>
            <a:ext cx="9080163" cy="6264275"/>
            <a:chOff x="107506" y="261419"/>
            <a:chExt cx="9081088" cy="6264060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1115669" y="6525479"/>
              <a:ext cx="70571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4723951" y="495917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1419"/>
              <a:ext cx="0" cy="45369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877"/>
              <a:ext cx="0" cy="21240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748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5E9AE611-6383-4613-AE9B-AAAFA1781735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3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3" name="AutoShape 4" descr="Diagram of the electric fields (blue) and magnetic fields (red) radiated by  a dipole antenna (black rods) during transmission. | 첨단 기술, 기술, 과학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75" y="908720"/>
            <a:ext cx="7920000" cy="1214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75" y="2906936"/>
            <a:ext cx="6327334" cy="756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37" y="4174820"/>
            <a:ext cx="7920000" cy="99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8751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그룹 13"/>
          <p:cNvGrpSpPr>
            <a:grpSpLocks/>
          </p:cNvGrpSpPr>
          <p:nvPr/>
        </p:nvGrpSpPr>
        <p:grpSpPr bwMode="auto">
          <a:xfrm>
            <a:off x="0" y="260350"/>
            <a:ext cx="9080163" cy="6264275"/>
            <a:chOff x="107506" y="261419"/>
            <a:chExt cx="9081088" cy="6264060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1115669" y="6525479"/>
              <a:ext cx="70571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4723951" y="495917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1419"/>
              <a:ext cx="0" cy="45369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877"/>
              <a:ext cx="0" cy="21240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748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5E9AE611-6383-4613-AE9B-AAAFA1781735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4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3" name="AutoShape 4" descr="Diagram of the electric fields (blue) and magnetic fields (red) radiated by  a dipole antenna (black rods) during transmission. | 첨단 기술, 기술, 과학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83" y="2348880"/>
            <a:ext cx="7920000" cy="121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70" y="4077072"/>
            <a:ext cx="7920000" cy="1216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208" y="836712"/>
            <a:ext cx="7920000" cy="560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208" y="1356657"/>
            <a:ext cx="7920000" cy="49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3508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그룹 13"/>
          <p:cNvGrpSpPr>
            <a:grpSpLocks/>
          </p:cNvGrpSpPr>
          <p:nvPr/>
        </p:nvGrpSpPr>
        <p:grpSpPr bwMode="auto">
          <a:xfrm>
            <a:off x="0" y="260350"/>
            <a:ext cx="9080163" cy="6264275"/>
            <a:chOff x="107506" y="261419"/>
            <a:chExt cx="9081088" cy="6264060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1115669" y="6525479"/>
              <a:ext cx="70571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4723951" y="495917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1419"/>
              <a:ext cx="0" cy="45369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877"/>
              <a:ext cx="0" cy="21240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748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5E9AE611-6383-4613-AE9B-AAAFA1781735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5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3" name="AutoShape 4" descr="Diagram of the electric fields (blue) and magnetic fields (red) radiated by  a dipole antenna (black rods) during transmission. | 첨단 기술, 기술, 과학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75" y="2636912"/>
            <a:ext cx="7920000" cy="1233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415" y="844015"/>
            <a:ext cx="7920000" cy="1245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44" y="4293096"/>
            <a:ext cx="7920000" cy="128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1950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그룹 13"/>
          <p:cNvGrpSpPr>
            <a:grpSpLocks/>
          </p:cNvGrpSpPr>
          <p:nvPr/>
        </p:nvGrpSpPr>
        <p:grpSpPr bwMode="auto">
          <a:xfrm>
            <a:off x="0" y="494858"/>
            <a:ext cx="9080163" cy="52833"/>
            <a:chOff x="107506" y="495917"/>
            <a:chExt cx="9081088" cy="52831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23951" y="495917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748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5E9AE611-6383-4613-AE9B-AAAFA1781735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6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3" name="AutoShape 4" descr="Diagram of the electric fields (blue) and magnetic fields (red) radiated by  a dipole antenna (black rods) during transmission. | 첨단 기술, 기술, 과학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73063" y="139700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sz="20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9.2 Free-Space Path Loss</a:t>
            </a:r>
            <a:endParaRPr kumimoji="0" lang="en-US" altLang="ko-KR" sz="20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3075" y="539810"/>
            <a:ext cx="63756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ko-KR" sz="2000">
                <a:solidFill>
                  <a:srgbClr val="FF0000"/>
                </a:solidFill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EIRP (effective isotropically radiated power)</a:t>
            </a:r>
            <a:endParaRPr lang="ko-KR" altLang="en-US" sz="2000">
              <a:latin typeface="Times New Roman" pitchFamily="18" charset="0"/>
              <a:ea typeface="바탕" pitchFamily="18" charset="-127"/>
              <a:cs typeface="Times New Roman" pitchFamily="18" charset="0"/>
            </a:endParaRPr>
          </a:p>
        </p:txBody>
      </p:sp>
      <p:grpSp>
        <p:nvGrpSpPr>
          <p:cNvPr id="11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3" name="직선 연결선 12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연결선 13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018" name="Picture 2" descr="EIR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240" y="4210146"/>
            <a:ext cx="4645469" cy="210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8761683"/>
              </p:ext>
            </p:extLst>
          </p:nvPr>
        </p:nvGraphicFramePr>
        <p:xfrm>
          <a:off x="755576" y="1137565"/>
          <a:ext cx="66548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4" imgW="6654600" imgH="2539800" progId="Equation.DSMT4">
                  <p:embed/>
                </p:oleObj>
              </mc:Choice>
              <mc:Fallback>
                <p:oleObj name="Equation" r:id="rId4" imgW="6654600" imgH="253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5576" y="1137565"/>
                        <a:ext cx="6654800" cy="254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3091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그룹 13"/>
          <p:cNvGrpSpPr>
            <a:grpSpLocks/>
          </p:cNvGrpSpPr>
          <p:nvPr/>
        </p:nvGrpSpPr>
        <p:grpSpPr bwMode="auto">
          <a:xfrm>
            <a:off x="0" y="494858"/>
            <a:ext cx="9080163" cy="52833"/>
            <a:chOff x="107506" y="495917"/>
            <a:chExt cx="9081088" cy="52831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23951" y="495917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748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5E9AE611-6383-4613-AE9B-AAAFA1781735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7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3" name="AutoShape 4" descr="Diagram of the electric fields (blue) and magnetic fields (red) radiated by  a dipole antenna (black rods) during transmission. | 첨단 기술, 기술, 과학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73075" y="539810"/>
            <a:ext cx="63756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ko-KR" sz="2000">
                <a:solidFill>
                  <a:srgbClr val="FF0000"/>
                </a:solidFill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Electric field and magnetic field strenth</a:t>
            </a:r>
            <a:endParaRPr lang="ko-KR" altLang="en-US" sz="2000">
              <a:latin typeface="Times New Roman" pitchFamily="18" charset="0"/>
              <a:ea typeface="바탕" pitchFamily="18" charset="-127"/>
              <a:cs typeface="Times New Roman" pitchFamily="18" charset="0"/>
            </a:endParaRPr>
          </a:p>
        </p:txBody>
      </p:sp>
      <p:grpSp>
        <p:nvGrpSpPr>
          <p:cNvPr id="11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3" name="직선 연결선 12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연결선 13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6693847"/>
              </p:ext>
            </p:extLst>
          </p:nvPr>
        </p:nvGraphicFramePr>
        <p:xfrm>
          <a:off x="827584" y="1337965"/>
          <a:ext cx="4089400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3" imgW="4089240" imgH="3441600" progId="Equation.DSMT4">
                  <p:embed/>
                </p:oleObj>
              </mc:Choice>
              <mc:Fallback>
                <p:oleObj name="Equation" r:id="rId3" imgW="4089240" imgH="344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584" y="1337965"/>
                        <a:ext cx="4089400" cy="344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8068" name="Picture 4" descr="Fundamentals of the MiniWhip antenna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7775" y="1466850"/>
            <a:ext cx="3779117" cy="2467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5386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그룹 13"/>
          <p:cNvGrpSpPr>
            <a:grpSpLocks/>
          </p:cNvGrpSpPr>
          <p:nvPr/>
        </p:nvGrpSpPr>
        <p:grpSpPr bwMode="auto">
          <a:xfrm>
            <a:off x="0" y="494858"/>
            <a:ext cx="9080163" cy="52833"/>
            <a:chOff x="107506" y="495917"/>
            <a:chExt cx="9081088" cy="52831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23951" y="495917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748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5E9AE611-6383-4613-AE9B-AAAFA1781735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8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3" name="AutoShape 4" descr="Diagram of the electric fields (blue) and magnetic fields (red) radiated by  a dipole antenna (black rods) during transmission. | 첨단 기술, 기술, 과학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73075" y="539810"/>
            <a:ext cx="63756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ko-KR" sz="2000">
                <a:solidFill>
                  <a:srgbClr val="FF0000"/>
                </a:solidFill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Effective Area of An Antenna</a:t>
            </a:r>
            <a:endParaRPr lang="ko-KR" altLang="en-US" sz="2000">
              <a:latin typeface="Times New Roman" pitchFamily="18" charset="0"/>
              <a:ea typeface="바탕" pitchFamily="18" charset="-127"/>
              <a:cs typeface="Times New Roman" pitchFamily="18" charset="0"/>
            </a:endParaRPr>
          </a:p>
        </p:txBody>
      </p:sp>
      <p:grpSp>
        <p:nvGrpSpPr>
          <p:cNvPr id="11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3" name="직선 연결선 12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연결선 13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007278"/>
              </p:ext>
            </p:extLst>
          </p:nvPr>
        </p:nvGraphicFramePr>
        <p:xfrm>
          <a:off x="797875" y="1349375"/>
          <a:ext cx="42799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3" imgW="4279680" imgH="1168200" progId="Equation.DSMT4">
                  <p:embed/>
                </p:oleObj>
              </mc:Choice>
              <mc:Fallback>
                <p:oleObj name="Equation" r:id="rId3" imgW="4279680" imgH="1168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7875" y="1349375"/>
                        <a:ext cx="4279900" cy="116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909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647" y="3068960"/>
            <a:ext cx="5679031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8260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그룹 13"/>
          <p:cNvGrpSpPr>
            <a:grpSpLocks/>
          </p:cNvGrpSpPr>
          <p:nvPr/>
        </p:nvGrpSpPr>
        <p:grpSpPr bwMode="auto">
          <a:xfrm>
            <a:off x="0" y="494858"/>
            <a:ext cx="9080163" cy="52833"/>
            <a:chOff x="107506" y="495917"/>
            <a:chExt cx="9081088" cy="52831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23951" y="495917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748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5E9AE611-6383-4613-AE9B-AAAFA1781735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9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3" name="AutoShape 4" descr="Diagram of the electric fields (blue) and magnetic fields (red) radiated by  a dipole antenna (black rods) during transmission. | 첨단 기술, 기술, 과학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73075" y="539810"/>
            <a:ext cx="63756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ko-KR" sz="2000">
                <a:solidFill>
                  <a:srgbClr val="FF0000"/>
                </a:solidFill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Power at Receiving Antenna</a:t>
            </a:r>
            <a:endParaRPr lang="ko-KR" altLang="en-US" sz="2000">
              <a:latin typeface="Times New Roman" pitchFamily="18" charset="0"/>
              <a:ea typeface="바탕" pitchFamily="18" charset="-127"/>
              <a:cs typeface="Times New Roman" pitchFamily="18" charset="0"/>
            </a:endParaRPr>
          </a:p>
        </p:txBody>
      </p:sp>
      <p:grpSp>
        <p:nvGrpSpPr>
          <p:cNvPr id="11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3" name="직선 연결선 12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연결선 13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062887"/>
              </p:ext>
            </p:extLst>
          </p:nvPr>
        </p:nvGraphicFramePr>
        <p:xfrm>
          <a:off x="599206" y="1196752"/>
          <a:ext cx="6223000" cy="524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3" imgW="6222960" imgH="5244840" progId="Equation.DSMT4">
                  <p:embed/>
                </p:oleObj>
              </mc:Choice>
              <mc:Fallback>
                <p:oleObj name="Equation" r:id="rId3" imgW="6222960" imgH="5244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9206" y="1196752"/>
                        <a:ext cx="6223000" cy="524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0116" name="Picture 4" descr="Friis Transmission Calculato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060848"/>
            <a:ext cx="2160240" cy="1872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4656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16366</TotalTime>
  <Words>132</Words>
  <Application>Microsoft Office PowerPoint</Application>
  <PresentationFormat>화면 슬라이드 쇼(4:3)</PresentationFormat>
  <Paragraphs>38</Paragraphs>
  <Slides>13</Slides>
  <Notes>3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Wingdings</vt:lpstr>
      <vt:lpstr>Office 테마</vt:lpstr>
      <vt:lpstr>Equation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JulianNo2</dc:creator>
  <cp:lastModifiedBy>Ahn Bierngchearl</cp:lastModifiedBy>
  <cp:revision>345</cp:revision>
  <dcterms:created xsi:type="dcterms:W3CDTF">2013-03-19T04:41:05Z</dcterms:created>
  <dcterms:modified xsi:type="dcterms:W3CDTF">2020-10-31T02:27:35Z</dcterms:modified>
</cp:coreProperties>
</file>