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1857" y="461594"/>
            <a:ext cx="532028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26061"/>
            <a:ext cx="7347584" cy="478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4axx.com/HF_Radio_Direction_Finding.pdf" TargetMode="Externa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useum.nist.gov/panels/gallery/radiodf.html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researcheratlarge.com/Pacific/RD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uboat.net/articles/51.html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ullenweber" TargetMode="External"/><Relationship Id="rId2" Type="http://schemas.openxmlformats.org/officeDocument/2006/relationships/hyperlink" Target="http://www.answers.com/topic/radio-direction-finding-equip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://www.engineeringradio.us/blog/2010/10/how-the-cold-war-was-w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297" y="807796"/>
            <a:ext cx="5306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Radio </a:t>
            </a:r>
            <a:r>
              <a:rPr spc="-10" dirty="0"/>
              <a:t>Direction</a:t>
            </a:r>
            <a:r>
              <a:rPr spc="-35" dirty="0"/>
              <a:t> </a:t>
            </a:r>
            <a:r>
              <a:rPr spc="-5" dirty="0"/>
              <a:t>Finding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7570" y="5296661"/>
            <a:ext cx="22339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Gloucester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County</a:t>
            </a:r>
            <a:r>
              <a:rPr sz="2000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NJ 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Amateur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Radio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Club  Jim,</a:t>
            </a:r>
            <a:r>
              <a:rPr sz="20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N2GXJ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1600200"/>
            <a:ext cx="3124200" cy="358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854" y="283210"/>
            <a:ext cx="3862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Search </a:t>
            </a:r>
            <a:r>
              <a:rPr sz="4000" spc="-5" dirty="0"/>
              <a:t>and</a:t>
            </a:r>
            <a:r>
              <a:rPr sz="4000" spc="-75" dirty="0"/>
              <a:t> </a:t>
            </a:r>
            <a:r>
              <a:rPr sz="4000" spc="-15" dirty="0"/>
              <a:t>Rescue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4381957"/>
            <a:ext cx="27381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0" dirty="0">
                <a:latin typeface="Calibri"/>
                <a:cs typeface="Calibri"/>
              </a:rPr>
              <a:t>Distress </a:t>
            </a:r>
            <a:r>
              <a:rPr sz="2000" dirty="0">
                <a:latin typeface="Calibri"/>
                <a:cs typeface="Calibri"/>
              </a:rPr>
              <a:t>Radio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Beacons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688585"/>
            <a:ext cx="19875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Maritime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(EPIRBs)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alibri"/>
                <a:cs typeface="Calibri"/>
              </a:rPr>
              <a:t>Aircraft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(ELTs)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(PLBs)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509971"/>
            <a:ext cx="46482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>
                <a:latin typeface="Calibri"/>
                <a:cs typeface="Calibri"/>
              </a:rPr>
              <a:t>about</a:t>
            </a:r>
            <a:r>
              <a:rPr sz="2000" spc="-100">
                <a:latin typeface="Calibri"/>
                <a:cs typeface="Calibri"/>
              </a:rPr>
              <a:t> </a:t>
            </a:r>
            <a:r>
              <a:rPr sz="2000" spc="-5">
                <a:solidFill>
                  <a:srgbClr val="FF0000"/>
                </a:solidFill>
                <a:latin typeface="Calibri"/>
                <a:cs typeface="Calibri"/>
              </a:rPr>
              <a:t>APRS</a:t>
            </a:r>
            <a:r>
              <a:rPr lang="en-US" sz="2000" spc="-5">
                <a:latin typeface="Calibri"/>
                <a:cs typeface="Calibri"/>
              </a:rPr>
              <a:t>(average packet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en-US" sz="2000" spc="-5">
                <a:latin typeface="Calibri"/>
                <a:cs typeface="Calibri"/>
              </a:rPr>
              <a:t>      delivery radio system) </a:t>
            </a:r>
            <a:r>
              <a:rPr sz="2000" spc="-5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6171585"/>
            <a:ext cx="4191000" cy="51732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35"/>
              </a:spcBef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0" dirty="0">
                <a:latin typeface="Calibri"/>
                <a:cs typeface="Calibri"/>
              </a:rPr>
              <a:t>distress </a:t>
            </a:r>
            <a:r>
              <a:rPr sz="1800" spc="-15" dirty="0">
                <a:latin typeface="Calibri"/>
                <a:cs typeface="Calibri"/>
              </a:rPr>
              <a:t>packet </a:t>
            </a:r>
            <a:r>
              <a:rPr sz="1800" dirty="0">
                <a:latin typeface="Calibri"/>
                <a:cs typeface="Calibri"/>
              </a:rPr>
              <a:t>type, </a:t>
            </a:r>
            <a:r>
              <a:rPr sz="1800" spc="-5" dirty="0">
                <a:latin typeface="Calibri"/>
                <a:cs typeface="Calibri"/>
              </a:rPr>
              <a:t>but not  </a:t>
            </a:r>
            <a:r>
              <a:rPr sz="1800" spc="-10" dirty="0">
                <a:latin typeface="Calibri"/>
                <a:cs typeface="Calibri"/>
              </a:rPr>
              <a:t>guaranteed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>
                <a:latin typeface="Calibri"/>
                <a:cs typeface="Calibri"/>
              </a:rPr>
              <a:t>satellite </a:t>
            </a:r>
            <a:r>
              <a:rPr lang="en-US" sz="1800" spc="-1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compatible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18834" y="1143000"/>
            <a:ext cx="2095499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1143000"/>
            <a:ext cx="4216400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5175" y="4389577"/>
            <a:ext cx="3665220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Cospas-Sarsat</a:t>
            </a:r>
            <a:r>
              <a:rPr sz="1800" spc="-10" dirty="0">
                <a:latin typeface="Calibri"/>
                <a:cs typeface="Calibri"/>
              </a:rPr>
              <a:t> (satellite)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compatible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beacon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032628" y="4885182"/>
            <a:ext cx="33597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406.025 </a:t>
            </a:r>
            <a:r>
              <a:rPr sz="1500" dirty="0">
                <a:latin typeface="Calibri"/>
                <a:cs typeface="Calibri"/>
              </a:rPr>
              <a:t>Mhz </a:t>
            </a:r>
            <a:r>
              <a:rPr sz="1500" spc="-5" dirty="0">
                <a:latin typeface="Calibri"/>
                <a:cs typeface="Calibri"/>
              </a:rPr>
              <a:t>(digital </a:t>
            </a:r>
            <a:r>
              <a:rPr sz="1500" spc="-10" dirty="0">
                <a:latin typeface="Calibri"/>
                <a:cs typeface="Calibri"/>
              </a:rPr>
              <a:t>burst,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satellite)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121.5 MHz </a:t>
            </a:r>
            <a:r>
              <a:rPr sz="1500" dirty="0">
                <a:latin typeface="Calibri"/>
                <a:cs typeface="Calibri"/>
              </a:rPr>
              <a:t>(analog, </a:t>
            </a:r>
            <a:r>
              <a:rPr sz="1500" spc="-5" dirty="0">
                <a:latin typeface="Calibri"/>
                <a:cs typeface="Calibri"/>
              </a:rPr>
              <a:t>short </a:t>
            </a:r>
            <a:r>
              <a:rPr sz="1500" spc="-10" dirty="0">
                <a:latin typeface="Calibri"/>
                <a:cs typeface="Calibri"/>
              </a:rPr>
              <a:t>range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homer)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243. </a:t>
            </a:r>
            <a:r>
              <a:rPr sz="1500" dirty="0">
                <a:latin typeface="Calibri"/>
                <a:cs typeface="Calibri"/>
              </a:rPr>
              <a:t>Mhz </a:t>
            </a:r>
            <a:r>
              <a:rPr sz="1500" spc="-5" dirty="0">
                <a:latin typeface="Calibri"/>
                <a:cs typeface="Calibri"/>
              </a:rPr>
              <a:t>(old, </a:t>
            </a:r>
            <a:r>
              <a:rPr sz="1500" dirty="0">
                <a:latin typeface="Calibri"/>
                <a:cs typeface="Calibri"/>
              </a:rPr>
              <a:t>phased </a:t>
            </a:r>
            <a:r>
              <a:rPr sz="1500" spc="-5" dirty="0">
                <a:latin typeface="Calibri"/>
                <a:cs typeface="Calibri"/>
              </a:rPr>
              <a:t>out since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2009)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5175" y="5569407"/>
            <a:ext cx="324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systems, </a:t>
            </a:r>
            <a:r>
              <a:rPr sz="1800" spc="-5" dirty="0">
                <a:latin typeface="Calibri"/>
                <a:cs typeface="Calibri"/>
              </a:rPr>
              <a:t>not so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2628" y="5845555"/>
            <a:ext cx="33032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457 </a:t>
            </a:r>
            <a:r>
              <a:rPr sz="1500" dirty="0">
                <a:latin typeface="Calibri"/>
                <a:cs typeface="Calibri"/>
              </a:rPr>
              <a:t>kHz, </a:t>
            </a:r>
            <a:r>
              <a:rPr sz="1500" spc="-10" dirty="0">
                <a:latin typeface="Calibri"/>
                <a:cs typeface="Calibri"/>
              </a:rPr>
              <a:t>Avalanche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transceiver</a:t>
            </a:r>
            <a:endParaRPr sz="1500">
              <a:latin typeface="Calibri"/>
              <a:cs typeface="Calibri"/>
            </a:endParaRPr>
          </a:p>
          <a:p>
            <a:pPr marL="299085" marR="5080" indent="-287020">
              <a:lnSpc>
                <a:spcPts val="1440"/>
              </a:lnSpc>
              <a:spcBef>
                <a:spcPts val="345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216-217 </a:t>
            </a:r>
            <a:r>
              <a:rPr sz="1500" dirty="0">
                <a:latin typeface="Calibri"/>
                <a:cs typeface="Calibri"/>
              </a:rPr>
              <a:t>MHz, </a:t>
            </a:r>
            <a:r>
              <a:rPr sz="1500" spc="-5" dirty="0">
                <a:latin typeface="Calibri"/>
                <a:cs typeface="Calibri"/>
              </a:rPr>
              <a:t>LoJack ‘Safetynet’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5" dirty="0">
                <a:latin typeface="Calibri"/>
                <a:cs typeface="Calibri"/>
              </a:rPr>
              <a:t>law  </a:t>
            </a:r>
            <a:r>
              <a:rPr sz="1500" spc="-10" dirty="0">
                <a:latin typeface="Calibri"/>
                <a:cs typeface="Calibri"/>
              </a:rPr>
              <a:t>enforcement </a:t>
            </a:r>
            <a:r>
              <a:rPr sz="1500" spc="-5" dirty="0">
                <a:latin typeface="Calibri"/>
                <a:cs typeface="Calibri"/>
              </a:rPr>
              <a:t>tracking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devices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289" y="461594"/>
            <a:ext cx="3758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Wildlife</a:t>
            </a:r>
            <a:r>
              <a:rPr spc="-75" dirty="0"/>
              <a:t> </a:t>
            </a:r>
            <a:r>
              <a:rPr spc="-45" dirty="0"/>
              <a:t>Tracking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381957"/>
            <a:ext cx="533146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Tracking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alibri"/>
                <a:cs typeface="Calibri"/>
              </a:rPr>
              <a:t>Micro-transmitters, collars, </a:t>
            </a:r>
            <a:r>
              <a:rPr sz="1800" spc="-5" dirty="0">
                <a:latin typeface="Calibri"/>
                <a:cs typeface="Calibri"/>
              </a:rPr>
              <a:t>tagging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technologies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2155"/>
              </a:lnSpc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RDF techniques (fixed-wing, mobile,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on-foot)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Studies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0" dirty="0">
                <a:latin typeface="Calibri"/>
                <a:cs typeface="Calibri"/>
              </a:rPr>
              <a:t>Migration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patterns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2155"/>
              </a:lnSpc>
              <a:spcBef>
                <a:spcPts val="5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0" dirty="0">
                <a:latin typeface="Calibri"/>
                <a:cs typeface="Calibri"/>
              </a:rPr>
              <a:t>Population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5" dirty="0">
                <a:latin typeface="Calibri"/>
                <a:cs typeface="Calibri"/>
              </a:rPr>
              <a:t>Volunteer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opportunities?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0636" y="1255394"/>
            <a:ext cx="4668012" cy="304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1273175"/>
            <a:ext cx="1917064" cy="3014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461594"/>
            <a:ext cx="4648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/>
              <a:t>RDF </a:t>
            </a:r>
            <a:r>
              <a:rPr spc="-35"/>
              <a:t>Technologies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583244"/>
            <a:ext cx="8303260" cy="42364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Spectrum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Enforcement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can’t </a:t>
            </a:r>
            <a:r>
              <a:rPr sz="2800" spc="-5" dirty="0">
                <a:latin typeface="Calibri"/>
                <a:cs typeface="Calibri"/>
              </a:rPr>
              <a:t>ID </a:t>
            </a:r>
            <a:r>
              <a:rPr sz="2800" spc="-20" dirty="0">
                <a:latin typeface="Calibri"/>
                <a:cs typeface="Calibri"/>
              </a:rPr>
              <a:t>interfering </a:t>
            </a:r>
            <a:r>
              <a:rPr sz="2800" spc="-10" dirty="0">
                <a:latin typeface="Calibri"/>
                <a:cs typeface="Calibri"/>
              </a:rPr>
              <a:t>signal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demodulation, or  signal analysis, need </a:t>
            </a:r>
            <a:r>
              <a:rPr sz="2800" spc="-15" dirty="0">
                <a:latin typeface="Calibri"/>
                <a:cs typeface="Calibri"/>
              </a:rPr>
              <a:t>radiolocation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locate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Radiolocation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Technologies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Manual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Techniques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Doppler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DF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Watson-Watt</a:t>
            </a:r>
            <a:endParaRPr sz="28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Time </a:t>
            </a:r>
            <a:r>
              <a:rPr sz="2800" spc="-20" dirty="0">
                <a:latin typeface="Calibri"/>
                <a:cs typeface="Calibri"/>
              </a:rPr>
              <a:t>difference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arrival</a:t>
            </a:r>
            <a:r>
              <a:rPr sz="2800" spc="-10">
                <a:latin typeface="Calibri"/>
                <a:cs typeface="Calibri"/>
              </a:rPr>
              <a:t>,</a:t>
            </a:r>
            <a:r>
              <a:rPr sz="2800" spc="-55"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0000"/>
                </a:solidFill>
                <a:latin typeface="Calibri"/>
                <a:cs typeface="Calibri"/>
              </a:rPr>
              <a:t>SRDF</a:t>
            </a:r>
            <a:r>
              <a:rPr lang="en-US" sz="2800" spc="-10">
                <a:latin typeface="Calibri"/>
                <a:cs typeface="Calibri"/>
              </a:rPr>
              <a:t>(super resolution DF)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362457"/>
            <a:ext cx="41147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0"/>
              <a:t>RDF</a:t>
            </a:r>
            <a:r>
              <a:rPr lang="ko-KR" altLang="en-US" spc="-40"/>
              <a:t> </a:t>
            </a:r>
            <a:r>
              <a:rPr spc="-40"/>
              <a:t>Technology</a:t>
            </a:r>
            <a:endParaRPr spc="-40" dirty="0"/>
          </a:p>
        </p:txBody>
      </p:sp>
      <p:sp>
        <p:nvSpPr>
          <p:cNvPr id="3" name="object 3"/>
          <p:cNvSpPr/>
          <p:nvPr/>
        </p:nvSpPr>
        <p:spPr>
          <a:xfrm>
            <a:off x="5610225" y="1295400"/>
            <a:ext cx="29241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403349"/>
            <a:ext cx="7967980" cy="5449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Manual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Techniques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receiver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hand-held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directional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antenna</a:t>
            </a:r>
            <a:endParaRPr sz="2000">
              <a:latin typeface="Calibri"/>
              <a:cs typeface="Calibri"/>
            </a:endParaRPr>
          </a:p>
          <a:p>
            <a:pPr marL="756285" marR="2892425" indent="-287020">
              <a:lnSpc>
                <a:spcPct val="8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Antenna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moved/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rotated</a:t>
            </a:r>
            <a:r>
              <a:rPr sz="2000" spc="-15" dirty="0">
                <a:latin typeface="Calibri"/>
                <a:cs typeface="Calibri"/>
              </a:rPr>
              <a:t> to </a:t>
            </a:r>
            <a:r>
              <a:rPr sz="2000" spc="-5">
                <a:latin typeface="Calibri"/>
                <a:cs typeface="Calibri"/>
              </a:rPr>
              <a:t>find  </a:t>
            </a:r>
            <a:endParaRPr lang="en-US" sz="2000" spc="-5">
              <a:latin typeface="Calibri"/>
              <a:cs typeface="Calibri"/>
            </a:endParaRPr>
          </a:p>
          <a:p>
            <a:pPr marL="756285" marR="2892425" indent="-287020">
              <a:lnSpc>
                <a:spcPct val="8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directions </a:t>
            </a:r>
            <a:r>
              <a:rPr sz="2000" spc="-5" dirty="0">
                <a:latin typeface="Calibri"/>
                <a:cs typeface="Calibri"/>
              </a:rPr>
              <a:t>of min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max </a:t>
            </a:r>
            <a:r>
              <a:rPr sz="2000" spc="-5" dirty="0">
                <a:latin typeface="Calibri"/>
                <a:cs typeface="Calibri"/>
              </a:rPr>
              <a:t>signal </a:t>
            </a:r>
            <a:r>
              <a:rPr sz="2000" spc="-10" dirty="0">
                <a:latin typeface="Calibri"/>
                <a:cs typeface="Calibri"/>
              </a:rPr>
              <a:t>strength</a:t>
            </a:r>
            <a:r>
              <a:rPr sz="2000" spc="-10">
                <a:latin typeface="Calibri"/>
                <a:cs typeface="Calibri"/>
              </a:rPr>
              <a:t>,  </a:t>
            </a:r>
            <a:endParaRPr lang="en-US" sz="2000" spc="-10">
              <a:latin typeface="Calibri"/>
              <a:cs typeface="Calibri"/>
            </a:endParaRPr>
          </a:p>
          <a:p>
            <a:pPr marL="756285" marR="2892425" indent="-287020">
              <a:lnSpc>
                <a:spcPct val="8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usually </a:t>
            </a:r>
            <a:r>
              <a:rPr sz="2000" spc="-5" dirty="0">
                <a:latin typeface="Calibri"/>
                <a:cs typeface="Calibri"/>
              </a:rPr>
              <a:t>based on signal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amplitude</a:t>
            </a:r>
            <a:endParaRPr sz="2000">
              <a:latin typeface="Calibri"/>
              <a:cs typeface="Calibri"/>
            </a:endParaRPr>
          </a:p>
          <a:p>
            <a:pPr marL="756285" marR="3319145" indent="-287020">
              <a:lnSpc>
                <a:spcPts val="1920"/>
              </a:lnSpc>
              <a:spcBef>
                <a:spcPts val="464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“Home-in”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-5" dirty="0">
                <a:latin typeface="Calibri"/>
                <a:cs typeface="Calibri"/>
              </a:rPr>
              <a:t>signal by moving </a:t>
            </a:r>
            <a:r>
              <a:rPr sz="2000">
                <a:latin typeface="Calibri"/>
                <a:cs typeface="Calibri"/>
              </a:rPr>
              <a:t>in </a:t>
            </a:r>
            <a:endParaRPr lang="en-US" sz="2000">
              <a:latin typeface="Calibri"/>
              <a:cs typeface="Calibri"/>
            </a:endParaRPr>
          </a:p>
          <a:p>
            <a:pPr marL="756285" marR="3319145" indent="-287020">
              <a:lnSpc>
                <a:spcPts val="1920"/>
              </a:lnSpc>
              <a:spcBef>
                <a:spcPts val="464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direction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signal, then </a:t>
            </a:r>
            <a:r>
              <a:rPr sz="2000" spc="-10" dirty="0">
                <a:latin typeface="Calibri"/>
                <a:cs typeface="Calibri"/>
              </a:rPr>
              <a:t>sweep to </a:t>
            </a:r>
            <a:r>
              <a:rPr sz="2000" spc="-15">
                <a:latin typeface="Calibri"/>
                <a:cs typeface="Calibri"/>
              </a:rPr>
              <a:t>test  </a:t>
            </a:r>
            <a:endParaRPr lang="en-US" sz="2000" spc="-15">
              <a:latin typeface="Calibri"/>
              <a:cs typeface="Calibri"/>
            </a:endParaRPr>
          </a:p>
          <a:p>
            <a:pPr marL="756285" marR="3319145" indent="-287020">
              <a:lnSpc>
                <a:spcPts val="1920"/>
              </a:lnSpc>
              <a:spcBef>
                <a:spcPts val="464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possible </a:t>
            </a:r>
            <a:r>
              <a:rPr sz="2000" spc="-5" dirty="0">
                <a:latin typeface="Calibri"/>
                <a:cs typeface="Calibri"/>
              </a:rPr>
              <a:t>locations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suspect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area</a:t>
            </a:r>
            <a:endParaRPr sz="2000">
              <a:latin typeface="Calibri"/>
              <a:cs typeface="Calibri"/>
            </a:endParaRPr>
          </a:p>
          <a:p>
            <a:pPr marL="756285" marR="3041015" indent="-287020">
              <a:lnSpc>
                <a:spcPct val="80000"/>
              </a:lnSpc>
              <a:spcBef>
                <a:spcPts val="49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Can also </a:t>
            </a:r>
            <a:r>
              <a:rPr sz="2000" dirty="0">
                <a:latin typeface="Calibri"/>
                <a:cs typeface="Calibri"/>
              </a:rPr>
              <a:t>plot </a:t>
            </a:r>
            <a:r>
              <a:rPr sz="2000" spc="-5" dirty="0">
                <a:latin typeface="Calibri"/>
                <a:cs typeface="Calibri"/>
              </a:rPr>
              <a:t>bearing lines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triangulate</a:t>
            </a:r>
            <a:r>
              <a:rPr sz="2000" spc="-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general transmitter</a:t>
            </a:r>
            <a:r>
              <a:rPr sz="2000" spc="-5" dirty="0">
                <a:latin typeface="Calibri"/>
                <a:cs typeface="Calibri"/>
              </a:rPr>
              <a:t> location</a:t>
            </a:r>
            <a:endParaRPr sz="2000">
              <a:latin typeface="Calibri"/>
              <a:cs typeface="Calibri"/>
            </a:endParaRPr>
          </a:p>
          <a:p>
            <a:pPr marL="756285" marR="3056255" indent="-287020">
              <a:lnSpc>
                <a:spcPct val="8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Limitations: </a:t>
            </a:r>
            <a:r>
              <a:rPr sz="2000" spc="-5" dirty="0">
                <a:latin typeface="Calibri"/>
                <a:cs typeface="Calibri"/>
              </a:rPr>
              <a:t>highly dependent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skill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30" dirty="0">
                <a:latin typeface="Calibri"/>
                <a:cs typeface="Calibri"/>
              </a:rPr>
              <a:t>operator, </a:t>
            </a:r>
            <a:r>
              <a:rPr sz="2000" spc="-5" dirty="0">
                <a:latin typeface="Calibri"/>
                <a:cs typeface="Calibri"/>
              </a:rPr>
              <a:t>accuracy poor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distance</a:t>
            </a:r>
            <a:r>
              <a:rPr sz="2000" spc="-5">
                <a:latin typeface="Calibri"/>
                <a:cs typeface="Calibri"/>
              </a:rPr>
              <a:t>,  </a:t>
            </a:r>
            <a:endParaRPr lang="en-US" sz="2000" spc="-5">
              <a:latin typeface="Calibri"/>
              <a:cs typeface="Calibri"/>
            </a:endParaRPr>
          </a:p>
          <a:p>
            <a:pPr marL="756285" marR="3056255" indent="-287020">
              <a:lnSpc>
                <a:spcPct val="8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spc="-10">
                <a:latin typeface="Calibri"/>
                <a:cs typeface="Calibri"/>
              </a:rPr>
              <a:t>difficult </a:t>
            </a:r>
            <a:r>
              <a:rPr sz="2000" spc="-10" dirty="0">
                <a:latin typeface="Calibri"/>
                <a:cs typeface="Calibri"/>
              </a:rPr>
              <a:t>to get </a:t>
            </a:r>
            <a:r>
              <a:rPr sz="2000" spc="-5" dirty="0">
                <a:latin typeface="Calibri"/>
                <a:cs typeface="Calibri"/>
              </a:rPr>
              <a:t>bearing 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short </a:t>
            </a:r>
            <a:r>
              <a:rPr sz="2000" spc="-10">
                <a:solidFill>
                  <a:srgbClr val="FF0000"/>
                </a:solidFill>
                <a:latin typeface="Calibri"/>
                <a:cs typeface="Calibri"/>
              </a:rPr>
              <a:t>duration  </a:t>
            </a:r>
            <a:endParaRPr lang="en-US" sz="2000" spc="-10">
              <a:solidFill>
                <a:srgbClr val="FF0000"/>
              </a:solidFill>
              <a:latin typeface="Calibri"/>
              <a:cs typeface="Calibri"/>
            </a:endParaRPr>
          </a:p>
          <a:p>
            <a:pPr marL="756285" marR="3056255" indent="-287020">
              <a:lnSpc>
                <a:spcPct val="8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signals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difficult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get bearing </a:t>
            </a:r>
            <a:r>
              <a:rPr sz="2000" spc="-5">
                <a:latin typeface="Calibri"/>
                <a:cs typeface="Calibri"/>
              </a:rPr>
              <a:t>on  </a:t>
            </a:r>
            <a:endParaRPr lang="en-US" sz="2000" spc="-5">
              <a:latin typeface="Calibri"/>
              <a:cs typeface="Calibri"/>
            </a:endParaRPr>
          </a:p>
          <a:p>
            <a:pPr marL="756285" marR="3056255" indent="-287020">
              <a:lnSpc>
                <a:spcPct val="8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spc="-5">
                <a:latin typeface="Calibri"/>
                <a:cs typeface="Calibri"/>
              </a:rPr>
              <a:t>frequency </a:t>
            </a:r>
            <a:r>
              <a:rPr sz="2000">
                <a:latin typeface="Calibri"/>
                <a:cs typeface="Calibri"/>
              </a:rPr>
              <a:t>agile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signals</a:t>
            </a:r>
            <a:endParaRPr sz="2000">
              <a:latin typeface="Calibri"/>
              <a:cs typeface="Calibri"/>
            </a:endParaRPr>
          </a:p>
          <a:p>
            <a:pPr marL="5499735" marR="5080">
              <a:lnSpc>
                <a:spcPct val="80000"/>
              </a:lnSpc>
              <a:spcBef>
                <a:spcPts val="1495"/>
              </a:spcBef>
            </a:pPr>
            <a:r>
              <a:rPr sz="1800" spc="-15">
                <a:latin typeface="Calibri"/>
                <a:cs typeface="Calibri"/>
              </a:rPr>
              <a:t>Rohde </a:t>
            </a:r>
            <a:r>
              <a:rPr sz="1800">
                <a:latin typeface="Calibri"/>
                <a:cs typeface="Calibri"/>
              </a:rPr>
              <a:t>&amp; </a:t>
            </a:r>
            <a:r>
              <a:rPr sz="1800" spc="-10">
                <a:latin typeface="Calibri"/>
                <a:cs typeface="Calibri"/>
              </a:rPr>
              <a:t>Schwarz portable  </a:t>
            </a:r>
            <a:r>
              <a:rPr sz="1800" spc="-5">
                <a:latin typeface="Calibri"/>
                <a:cs typeface="Calibri"/>
              </a:rPr>
              <a:t>monitoring </a:t>
            </a:r>
            <a:r>
              <a:rPr sz="1800">
                <a:latin typeface="Calibri"/>
                <a:cs typeface="Calibri"/>
              </a:rPr>
              <a:t>&amp;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20" y="324357"/>
            <a:ext cx="4922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Homing-in </a:t>
            </a:r>
            <a:r>
              <a:rPr spc="-20" dirty="0"/>
              <a:t>by</a:t>
            </a:r>
            <a:r>
              <a:rPr spc="-35" dirty="0"/>
              <a:t> </a:t>
            </a:r>
            <a:r>
              <a:rPr dirty="0"/>
              <a:t>Bearing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4883708"/>
            <a:ext cx="8305165" cy="9309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dirty="0">
                <a:latin typeface="Calibri"/>
                <a:cs typeface="Calibri"/>
              </a:rPr>
              <a:t>If mobile,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35" dirty="0">
                <a:latin typeface="Calibri"/>
                <a:cs typeface="Calibri"/>
              </a:rPr>
              <a:t>take </a:t>
            </a:r>
            <a:r>
              <a:rPr sz="2700" spc="-5" dirty="0">
                <a:latin typeface="Calibri"/>
                <a:cs typeface="Calibri"/>
              </a:rPr>
              <a:t>bearing, </a:t>
            </a:r>
            <a:r>
              <a:rPr sz="2700" spc="-15" dirty="0">
                <a:latin typeface="Calibri"/>
                <a:cs typeface="Calibri"/>
              </a:rPr>
              <a:t>follow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bit, </a:t>
            </a:r>
            <a:r>
              <a:rPr sz="2700" dirty="0">
                <a:latin typeface="Calibri"/>
                <a:cs typeface="Calibri"/>
              </a:rPr>
              <a:t>then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repeat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dirty="0">
                <a:latin typeface="Calibri"/>
                <a:cs typeface="Calibri"/>
              </a:rPr>
              <a:t>Not </a:t>
            </a:r>
            <a:r>
              <a:rPr sz="2700" spc="-20" dirty="0">
                <a:latin typeface="Calibri"/>
                <a:cs typeface="Calibri"/>
              </a:rPr>
              <a:t>always </a:t>
            </a:r>
            <a:r>
              <a:rPr sz="2700" spc="-15" dirty="0">
                <a:latin typeface="Calibri"/>
                <a:cs typeface="Calibri"/>
              </a:rPr>
              <a:t>shortest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path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2195" y="1514475"/>
            <a:ext cx="4314825" cy="279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098" y="362457"/>
            <a:ext cx="30041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Triangulation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4757165"/>
            <a:ext cx="8016240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Narrow search area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triangulating lines of </a:t>
            </a:r>
            <a:r>
              <a:rPr sz="2200" spc="-10" dirty="0">
                <a:latin typeface="Calibri"/>
                <a:cs typeface="Calibri"/>
              </a:rPr>
              <a:t>bearing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60" dirty="0">
                <a:latin typeface="Calibri"/>
                <a:cs typeface="Calibri"/>
              </a:rPr>
              <a:t>Take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directional</a:t>
            </a:r>
            <a:r>
              <a:rPr sz="2000" spc="-5" dirty="0">
                <a:latin typeface="Calibri"/>
                <a:cs typeface="Calibri"/>
              </a:rPr>
              <a:t> measurements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several</a:t>
            </a:r>
            <a:r>
              <a:rPr sz="20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locations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Plot bearings on </a:t>
            </a:r>
            <a:r>
              <a:rPr sz="2000" dirty="0">
                <a:latin typeface="Calibri"/>
                <a:cs typeface="Calibri"/>
              </a:rPr>
              <a:t>a map, </a:t>
            </a:r>
            <a:r>
              <a:rPr sz="2000" spc="-15" dirty="0">
                <a:latin typeface="Calibri"/>
                <a:cs typeface="Calibri"/>
              </a:rPr>
              <a:t>narrow </a:t>
            </a:r>
            <a:r>
              <a:rPr sz="2000" spc="-10" dirty="0">
                <a:latin typeface="Calibri"/>
                <a:cs typeface="Calibri"/>
              </a:rPr>
              <a:t>search to </a:t>
            </a:r>
            <a:r>
              <a:rPr sz="2000" spc="-5" dirty="0">
                <a:latin typeface="Calibri"/>
                <a:cs typeface="Calibri"/>
              </a:rPr>
              <a:t>where bearings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intersect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Directional uncertainty </a:t>
            </a:r>
            <a:r>
              <a:rPr sz="2000" spc="-10" dirty="0">
                <a:latin typeface="Calibri"/>
                <a:cs typeface="Calibri"/>
              </a:rPr>
              <a:t>at distance, progressively </a:t>
            </a:r>
            <a:r>
              <a:rPr sz="2000" spc="-5" dirty="0">
                <a:latin typeface="Calibri"/>
                <a:cs typeface="Calibri"/>
              </a:rPr>
              <a:t>smaller hunt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areas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Max </a:t>
            </a:r>
            <a:r>
              <a:rPr sz="2000" spc="-5" dirty="0">
                <a:latin typeface="Calibri"/>
                <a:cs typeface="Calibri"/>
              </a:rPr>
              <a:t>signal </a:t>
            </a:r>
            <a:r>
              <a:rPr sz="2000" spc="-15" dirty="0">
                <a:latin typeface="Calibri"/>
                <a:cs typeface="Calibri"/>
              </a:rPr>
              <a:t>strength </a:t>
            </a:r>
            <a:r>
              <a:rPr sz="2000" spc="-5" dirty="0">
                <a:latin typeface="Calibri"/>
                <a:cs typeface="Calibri"/>
              </a:rPr>
              <a:t>(S-meter)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close, </a:t>
            </a:r>
            <a:r>
              <a:rPr sz="2000" spc="-15" dirty="0">
                <a:latin typeface="Calibri"/>
                <a:cs typeface="Calibri"/>
              </a:rPr>
              <a:t>attenuate to avoid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overload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1219200"/>
            <a:ext cx="5257800" cy="348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461594"/>
            <a:ext cx="3046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Watson-Watt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5575" y="1145794"/>
            <a:ext cx="4700270" cy="500393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158750" indent="-342900">
              <a:lnSpc>
                <a:spcPct val="8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5" dirty="0">
                <a:latin typeface="Calibri"/>
                <a:cs typeface="Calibri"/>
              </a:rPr>
              <a:t>Amplitude </a:t>
            </a:r>
            <a:r>
              <a:rPr sz="3000" spc="-10">
                <a:latin typeface="Calibri"/>
                <a:cs typeface="Calibri"/>
              </a:rPr>
              <a:t>comparison  </a:t>
            </a:r>
            <a:endParaRPr lang="en-US" sz="3000" spc="-10">
              <a:latin typeface="Calibri"/>
              <a:cs typeface="Calibri"/>
            </a:endParaRPr>
          </a:p>
          <a:p>
            <a:pPr marL="355600" marR="158750" indent="-342900">
              <a:lnSpc>
                <a:spcPct val="8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sz="3000" spc="-10">
                <a:latin typeface="Calibri"/>
                <a:cs typeface="Calibri"/>
              </a:rPr>
              <a:t>technique</a:t>
            </a:r>
            <a:r>
              <a:rPr sz="3000" spc="-10" dirty="0">
                <a:latin typeface="Calibri"/>
                <a:cs typeface="Calibri"/>
              </a:rPr>
              <a:t>, developed </a:t>
            </a:r>
            <a:r>
              <a:rPr sz="3000" spc="-15" dirty="0">
                <a:latin typeface="Calibri"/>
                <a:cs typeface="Calibri"/>
              </a:rPr>
              <a:t>after  </a:t>
            </a:r>
            <a:r>
              <a:rPr sz="3000" spc="-5" dirty="0">
                <a:latin typeface="Calibri"/>
                <a:cs typeface="Calibri"/>
              </a:rPr>
              <a:t>WWII, </a:t>
            </a:r>
            <a:r>
              <a:rPr sz="3000" spc="-10" dirty="0">
                <a:latin typeface="Calibri"/>
                <a:cs typeface="Calibri"/>
              </a:rPr>
              <a:t>using crossed </a:t>
            </a:r>
            <a:r>
              <a:rPr sz="3000" dirty="0">
                <a:latin typeface="Calibri"/>
                <a:cs typeface="Calibri"/>
              </a:rPr>
              <a:t>loop, 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Adcock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antennas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5" dirty="0">
                <a:latin typeface="Calibri"/>
                <a:cs typeface="Calibri"/>
              </a:rPr>
              <a:t>Enabled </a:t>
            </a:r>
            <a:r>
              <a:rPr sz="3000" spc="-10" dirty="0">
                <a:latin typeface="Calibri"/>
                <a:cs typeface="Calibri"/>
              </a:rPr>
              <a:t>real-time </a:t>
            </a:r>
            <a:r>
              <a:rPr sz="3000" spc="-75" dirty="0">
                <a:latin typeface="Calibri"/>
                <a:cs typeface="Calibri"/>
              </a:rPr>
              <a:t>RDF, </a:t>
            </a:r>
            <a:r>
              <a:rPr sz="3000" spc="-15" dirty="0">
                <a:latin typeface="Calibri"/>
                <a:cs typeface="Calibri"/>
              </a:rPr>
              <a:t>even 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>
                <a:latin typeface="Calibri"/>
                <a:cs typeface="Calibri"/>
              </a:rPr>
              <a:t>short </a:t>
            </a:r>
            <a:r>
              <a:rPr sz="3000" spc="-15" dirty="0">
                <a:latin typeface="Calibri"/>
                <a:cs typeface="Calibri"/>
              </a:rPr>
              <a:t>duration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signals</a:t>
            </a:r>
            <a:endParaRPr sz="3000">
              <a:latin typeface="Calibri"/>
              <a:cs typeface="Calibri"/>
            </a:endParaRPr>
          </a:p>
          <a:p>
            <a:pPr marL="355600" marR="67310" indent="-342900">
              <a:lnSpc>
                <a:spcPct val="8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20" dirty="0">
                <a:latin typeface="Calibri"/>
                <a:cs typeface="Calibri"/>
              </a:rPr>
              <a:t>Difference </a:t>
            </a:r>
            <a:r>
              <a:rPr sz="3000" spc="-5" dirty="0">
                <a:latin typeface="Calibri"/>
                <a:cs typeface="Calibri"/>
              </a:rPr>
              <a:t>signals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N-S,  and </a:t>
            </a:r>
            <a:r>
              <a:rPr sz="3000" spc="-5" dirty="0">
                <a:latin typeface="Calibri"/>
                <a:cs typeface="Calibri"/>
              </a:rPr>
              <a:t>W-E </a:t>
            </a:r>
            <a:r>
              <a:rPr sz="3000" spc="-10" dirty="0">
                <a:latin typeface="Calibri"/>
                <a:cs typeface="Calibri"/>
              </a:rPr>
              <a:t>used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deflect  electron </a:t>
            </a:r>
            <a:r>
              <a:rPr sz="3000" spc="-5" dirty="0">
                <a:latin typeface="Calibri"/>
                <a:cs typeface="Calibri"/>
              </a:rPr>
              <a:t>beam 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CRT</a:t>
            </a:r>
            <a:endParaRPr sz="3000">
              <a:latin typeface="Calibri"/>
              <a:cs typeface="Calibri"/>
            </a:endParaRPr>
          </a:p>
          <a:p>
            <a:pPr marL="355600" marR="146685" indent="-342900">
              <a:lnSpc>
                <a:spcPct val="8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dirty="0">
                <a:latin typeface="Calibri"/>
                <a:cs typeface="Calibri"/>
              </a:rPr>
              <a:t>Basic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Adcock/Watson-Watt  </a:t>
            </a:r>
            <a:r>
              <a:rPr sz="3000" spc="-10" dirty="0">
                <a:latin typeface="Calibri"/>
                <a:cs typeface="Calibri"/>
              </a:rPr>
              <a:t>design is </a:t>
            </a:r>
            <a:r>
              <a:rPr sz="3000" spc="-5" dirty="0">
                <a:latin typeface="Calibri"/>
                <a:cs typeface="Calibri"/>
              </a:rPr>
              <a:t>basis of </a:t>
            </a:r>
            <a:r>
              <a:rPr sz="3000" spc="-15">
                <a:latin typeface="Calibri"/>
                <a:cs typeface="Calibri"/>
              </a:rPr>
              <a:t>many  </a:t>
            </a:r>
            <a:endParaRPr lang="en-US" sz="3000" spc="-15">
              <a:latin typeface="Calibri"/>
              <a:cs typeface="Calibri"/>
            </a:endParaRPr>
          </a:p>
          <a:p>
            <a:pPr marL="355600" marR="146685" indent="-342900">
              <a:lnSpc>
                <a:spcPct val="8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3000" spc="-25">
                <a:latin typeface="Calibri"/>
                <a:cs typeface="Calibri"/>
              </a:rPr>
              <a:t>systems</a:t>
            </a:r>
            <a:r>
              <a:rPr sz="3000" spc="-3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today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219200"/>
            <a:ext cx="2819400" cy="2903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343400"/>
            <a:ext cx="3281934" cy="203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6728" y="461594"/>
            <a:ext cx="1330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TD</a:t>
            </a:r>
            <a:r>
              <a:rPr spc="-50" dirty="0"/>
              <a:t>O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763261"/>
            <a:ext cx="7016115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0" dirty="0">
                <a:latin typeface="Calibri"/>
                <a:cs typeface="Calibri"/>
              </a:rPr>
              <a:t>difference </a:t>
            </a:r>
            <a:r>
              <a:rPr sz="2000" spc="-5" dirty="0">
                <a:latin typeface="Calibri"/>
                <a:cs typeface="Calibri"/>
              </a:rPr>
              <a:t>of arrival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(TDOA)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25" dirty="0">
                <a:latin typeface="Calibri"/>
                <a:cs typeface="Calibri"/>
              </a:rPr>
              <a:t>Works </a:t>
            </a:r>
            <a:r>
              <a:rPr sz="2000" spc="-5" dirty="0">
                <a:latin typeface="Calibri"/>
                <a:cs typeface="Calibri"/>
              </a:rPr>
              <a:t>on detecting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phase </a:t>
            </a:r>
            <a:r>
              <a:rPr sz="2000" spc="-10" dirty="0">
                <a:latin typeface="Calibri"/>
                <a:cs typeface="Calibri"/>
              </a:rPr>
              <a:t>difference, </a:t>
            </a:r>
            <a:r>
              <a:rPr sz="2000" dirty="0">
                <a:latin typeface="Calibri"/>
                <a:cs typeface="Calibri"/>
              </a:rPr>
              <a:t>not amplitude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difference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55"/>
              </a:lnSpc>
              <a:spcBef>
                <a:spcPts val="1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Useful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close-in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work,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amplitude schemes</a:t>
            </a:r>
            <a:r>
              <a:rPr sz="18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overload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FM </a:t>
            </a:r>
            <a:r>
              <a:rPr sz="2000" spc="-10" dirty="0">
                <a:latin typeface="Calibri"/>
                <a:cs typeface="Calibri"/>
              </a:rPr>
              <a:t>tone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signal not arriving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antennas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30" dirty="0">
                <a:latin typeface="Calibri"/>
                <a:cs typeface="Calibri"/>
              </a:rPr>
              <a:t>Turn </a:t>
            </a:r>
            <a:r>
              <a:rPr sz="1800" spc="-10" dirty="0">
                <a:latin typeface="Calibri"/>
                <a:cs typeface="Calibri"/>
              </a:rPr>
              <a:t>antenna </a:t>
            </a:r>
            <a:r>
              <a:rPr sz="1800" spc="-5" dirty="0">
                <a:latin typeface="Calibri"/>
                <a:cs typeface="Calibri"/>
              </a:rPr>
              <a:t>unit until find null (180 degree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ambiguity)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7610" y="1548020"/>
            <a:ext cx="3888580" cy="289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609600"/>
            <a:ext cx="2324100" cy="399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461594"/>
            <a:ext cx="2578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Doppler</a:t>
            </a:r>
            <a:r>
              <a:rPr spc="-80" dirty="0"/>
              <a:t> </a:t>
            </a:r>
            <a:r>
              <a:rPr spc="-5" dirty="0"/>
              <a:t>DF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288993"/>
            <a:ext cx="7898765" cy="208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	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Doppler</a:t>
            </a:r>
            <a:r>
              <a:rPr sz="25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shift</a:t>
            </a:r>
            <a:endParaRPr sz="25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Circular 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array</a:t>
            </a:r>
            <a:r>
              <a:rPr sz="2200" spc="-4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electrically </a:t>
            </a:r>
            <a:r>
              <a:rPr sz="2200" spc="-15" dirty="0">
                <a:latin typeface="Calibri"/>
                <a:cs typeface="Calibri"/>
              </a:rPr>
              <a:t>rotating </a:t>
            </a:r>
            <a:r>
              <a:rPr sz="2200" spc="-10">
                <a:latin typeface="Calibri"/>
                <a:cs typeface="Calibri"/>
              </a:rPr>
              <a:t>antenna </a:t>
            </a:r>
            <a:endParaRPr lang="en-US" sz="2200" spc="-1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200" spc="-25">
                <a:latin typeface="Calibri"/>
                <a:cs typeface="Calibri"/>
              </a:rPr>
              <a:t>(goniometer</a:t>
            </a:r>
            <a:r>
              <a:rPr lang="en-US" sz="2200" spc="-25">
                <a:latin typeface="Calibri"/>
                <a:cs typeface="Calibri"/>
              </a:rPr>
              <a:t> = </a:t>
            </a:r>
            <a:r>
              <a:rPr lang="ko-KR" altLang="en-US" sz="2200" spc="-25">
                <a:latin typeface="Calibri"/>
                <a:cs typeface="Calibri"/>
              </a:rPr>
              <a:t>각도계</a:t>
            </a:r>
            <a:r>
              <a:rPr sz="2200" spc="-25">
                <a:latin typeface="Calibri"/>
                <a:cs typeface="Calibri"/>
              </a:rPr>
              <a:t>,</a:t>
            </a:r>
            <a:r>
              <a:rPr sz="2200" spc="90">
                <a:latin typeface="Calibri"/>
                <a:cs typeface="Calibri"/>
              </a:rPr>
              <a:t> </a:t>
            </a:r>
            <a:r>
              <a:rPr sz="2200" spc="-10">
                <a:latin typeface="Calibri"/>
                <a:cs typeface="Calibri"/>
              </a:rPr>
              <a:t>CDAA</a:t>
            </a:r>
            <a:r>
              <a:rPr lang="en-US" sz="2200" spc="-10">
                <a:latin typeface="Calibri"/>
                <a:cs typeface="Calibri"/>
              </a:rPr>
              <a:t>=cirularly disposed antenna array</a:t>
            </a:r>
            <a:r>
              <a:rPr sz="2200" spc="-1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0" dirty="0">
                <a:latin typeface="Calibri"/>
                <a:cs typeface="Calibri"/>
              </a:rPr>
              <a:t>Single </a:t>
            </a:r>
            <a:r>
              <a:rPr sz="2200" spc="-35" dirty="0">
                <a:latin typeface="Calibri"/>
                <a:cs typeface="Calibri"/>
              </a:rPr>
              <a:t>receiver,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rotational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FM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tone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demodulated</a:t>
            </a:r>
            <a:endParaRPr sz="22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Closer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signal: frequency shifts up, </a:t>
            </a:r>
            <a:r>
              <a:rPr sz="2200" spc="-20" dirty="0">
                <a:latin typeface="Calibri"/>
                <a:cs typeface="Calibri"/>
              </a:rPr>
              <a:t>away: </a:t>
            </a:r>
            <a:r>
              <a:rPr sz="2200" spc="-10" dirty="0">
                <a:latin typeface="Calibri"/>
                <a:cs typeface="Calibri"/>
              </a:rPr>
              <a:t>shift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down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dirty="0">
                <a:latin typeface="Calibri"/>
                <a:cs typeface="Calibri"/>
              </a:rPr>
              <a:t>Phase </a:t>
            </a:r>
            <a:r>
              <a:rPr sz="2200" spc="-15" dirty="0">
                <a:latin typeface="Calibri"/>
                <a:cs typeface="Calibri"/>
              </a:rPr>
              <a:t>offset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recovered tone </a:t>
            </a:r>
            <a:r>
              <a:rPr sz="2200" spc="-10" dirty="0">
                <a:latin typeface="Calibri"/>
                <a:cs typeface="Calibri"/>
              </a:rPr>
              <a:t>vs. </a:t>
            </a:r>
            <a:r>
              <a:rPr sz="2200" spc="-5" dirty="0">
                <a:latin typeface="Calibri"/>
                <a:cs typeface="Calibri"/>
              </a:rPr>
              <a:t>original is </a:t>
            </a:r>
            <a:r>
              <a:rPr sz="2200" spc="-10" dirty="0">
                <a:latin typeface="Calibri"/>
                <a:cs typeface="Calibri"/>
              </a:rPr>
              <a:t>direction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arrival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7800" y="1143000"/>
            <a:ext cx="6172200" cy="2968625"/>
            <a:chOff x="1447800" y="1143000"/>
            <a:chExt cx="6172200" cy="2968625"/>
          </a:xfrm>
        </p:grpSpPr>
        <p:sp>
          <p:nvSpPr>
            <p:cNvPr id="5" name="object 5"/>
            <p:cNvSpPr/>
            <p:nvPr/>
          </p:nvSpPr>
          <p:spPr>
            <a:xfrm>
              <a:off x="1447800" y="1447800"/>
              <a:ext cx="5638800" cy="2663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200" y="1143000"/>
              <a:ext cx="2971800" cy="18067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913" y="461594"/>
            <a:ext cx="75458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/>
              <a:t>Correlation </a:t>
            </a:r>
            <a:r>
              <a:rPr sz="4000" spc="-25"/>
              <a:t>Interferometer</a:t>
            </a:r>
            <a:r>
              <a:rPr lang="en-US" sz="4000" spc="-25"/>
              <a:t>(CI)</a:t>
            </a:r>
            <a:r>
              <a:rPr sz="4000" spc="-45"/>
              <a:t> </a:t>
            </a:r>
            <a:r>
              <a:rPr sz="4000" dirty="0"/>
              <a:t>RDF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375861"/>
            <a:ext cx="8067040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5" dirty="0">
                <a:latin typeface="Calibri"/>
                <a:cs typeface="Calibri"/>
              </a:rPr>
              <a:t>Interferometry first </a:t>
            </a:r>
            <a:r>
              <a:rPr sz="2200" spc="-5" dirty="0">
                <a:latin typeface="Calibri"/>
                <a:cs typeface="Calibri"/>
              </a:rPr>
              <a:t>used in </a:t>
            </a:r>
            <a:r>
              <a:rPr sz="2200" spc="-15" dirty="0">
                <a:latin typeface="Calibri"/>
                <a:cs typeface="Calibri"/>
              </a:rPr>
              <a:t>radio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astronomy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latin typeface="Calibri"/>
                <a:cs typeface="Calibri"/>
              </a:rPr>
              <a:t>Measures </a:t>
            </a:r>
            <a:r>
              <a:rPr sz="2200" spc="-5" dirty="0">
                <a:latin typeface="Calibri"/>
                <a:cs typeface="Calibri"/>
              </a:rPr>
              <a:t>angle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incident </a:t>
            </a:r>
            <a:r>
              <a:rPr sz="2200" spc="-25" dirty="0">
                <a:latin typeface="Calibri"/>
                <a:cs typeface="Calibri"/>
              </a:rPr>
              <a:t>wavefront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multiple</a:t>
            </a:r>
            <a:r>
              <a:rPr sz="22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elements</a:t>
            </a:r>
            <a:endParaRPr sz="22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latin typeface="Calibri"/>
                <a:cs typeface="Calibri"/>
              </a:rPr>
              <a:t>Relies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digital signal processing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sensor </a:t>
            </a:r>
            <a:r>
              <a:rPr sz="2200" spc="-20" dirty="0">
                <a:latin typeface="Calibri"/>
                <a:cs typeface="Calibri"/>
              </a:rPr>
              <a:t>array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processing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latin typeface="Calibri"/>
                <a:cs typeface="Calibri"/>
              </a:rPr>
              <a:t>Electrically small active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passive elements, </a:t>
            </a:r>
            <a:r>
              <a:rPr sz="2200" spc="-5" dirty="0">
                <a:latin typeface="Calibri"/>
                <a:cs typeface="Calibri"/>
              </a:rPr>
              <a:t>wideband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performance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Number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elements </a:t>
            </a:r>
            <a:r>
              <a:rPr sz="2200" spc="-5" dirty="0">
                <a:latin typeface="Calibri"/>
                <a:cs typeface="Calibri"/>
              </a:rPr>
              <a:t>in CI </a:t>
            </a:r>
            <a:r>
              <a:rPr sz="2200" spc="-15" dirty="0">
                <a:latin typeface="Calibri"/>
                <a:cs typeface="Calibri"/>
              </a:rPr>
              <a:t>antenna </a:t>
            </a:r>
            <a:r>
              <a:rPr sz="2200" spc="-10" dirty="0">
                <a:latin typeface="Calibri"/>
                <a:cs typeface="Calibri"/>
              </a:rPr>
              <a:t>varies </a:t>
            </a:r>
            <a:r>
              <a:rPr sz="2200" spc="-5" dirty="0">
                <a:latin typeface="Calibri"/>
                <a:cs typeface="Calibri"/>
              </a:rPr>
              <a:t>(5-9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typical)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3669" y="1295400"/>
            <a:ext cx="2673731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819" y="1498796"/>
            <a:ext cx="2234785" cy="227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1295400"/>
            <a:ext cx="2647950" cy="1982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2396" y="3352800"/>
            <a:ext cx="2600325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461594"/>
            <a:ext cx="3032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90" dirty="0"/>
              <a:t> </a:t>
            </a:r>
            <a:r>
              <a:rPr dirty="0"/>
              <a:t>RDF?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044"/>
            <a:ext cx="7965440" cy="383630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RDF</a:t>
            </a:r>
            <a:r>
              <a:rPr sz="3200" dirty="0">
                <a:latin typeface="Calibri"/>
                <a:cs typeface="Calibri"/>
              </a:rPr>
              <a:t> – Radio </a:t>
            </a:r>
            <a:r>
              <a:rPr sz="3200" spc="-10" dirty="0">
                <a:latin typeface="Calibri"/>
                <a:cs typeface="Calibri"/>
              </a:rPr>
              <a:t>Direction </a:t>
            </a:r>
            <a:r>
              <a:rPr sz="3200" spc="-5" dirty="0">
                <a:latin typeface="Calibri"/>
                <a:cs typeface="Calibri"/>
              </a:rPr>
              <a:t>Finding</a:t>
            </a:r>
            <a:endParaRPr sz="3200">
              <a:latin typeface="Calibri"/>
              <a:cs typeface="Calibri"/>
            </a:endParaRPr>
          </a:p>
          <a:p>
            <a:pPr marL="756285" marR="197485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5" dirty="0">
                <a:latin typeface="Calibri"/>
                <a:cs typeface="Calibri"/>
              </a:rPr>
              <a:t>Determining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direction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which a </a:t>
            </a:r>
            <a:r>
              <a:rPr sz="2800" spc="-15" dirty="0">
                <a:latin typeface="Calibri"/>
                <a:cs typeface="Calibri"/>
              </a:rPr>
              <a:t>received  radio </a:t>
            </a:r>
            <a:r>
              <a:rPr sz="2800" spc="-10" dirty="0">
                <a:latin typeface="Calibri"/>
                <a:cs typeface="Calibri"/>
              </a:rPr>
              <a:t>signal </a:t>
            </a:r>
            <a:r>
              <a:rPr sz="2800" spc="-15" dirty="0">
                <a:latin typeface="Calibri"/>
                <a:cs typeface="Calibri"/>
              </a:rPr>
              <a:t>was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transmitted.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30" dirty="0">
                <a:latin typeface="Calibri"/>
                <a:cs typeface="Calibri"/>
              </a:rPr>
              <a:t>Technology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has changed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decades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Essential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elements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techniques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Success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still largely </a:t>
            </a:r>
            <a:r>
              <a:rPr sz="3200" dirty="0">
                <a:latin typeface="Calibri"/>
                <a:cs typeface="Calibri"/>
              </a:rPr>
              <a:t>up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skill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RDF 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equipment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operator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78" y="343662"/>
            <a:ext cx="7229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TDOA </a:t>
            </a:r>
            <a:r>
              <a:rPr dirty="0"/>
              <a:t>/ </a:t>
            </a:r>
            <a:r>
              <a:rPr spc="-5" dirty="0"/>
              <a:t>Super-resolution </a:t>
            </a:r>
            <a:r>
              <a:rPr dirty="0"/>
              <a:t>/</a:t>
            </a:r>
            <a:r>
              <a:rPr spc="-20" dirty="0"/>
              <a:t> </a:t>
            </a:r>
            <a:r>
              <a:rPr spc="-5" dirty="0"/>
              <a:t>SRDF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3537584"/>
            <a:ext cx="8339455" cy="273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35" dirty="0">
                <a:latin typeface="Calibri"/>
                <a:cs typeface="Calibri"/>
              </a:rPr>
              <a:t>Taking </a:t>
            </a:r>
            <a:r>
              <a:rPr sz="2200" spc="-15" dirty="0">
                <a:latin typeface="Calibri"/>
                <a:cs typeface="Calibri"/>
              </a:rPr>
              <a:t>advantage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software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digital signal processing</a:t>
            </a:r>
            <a:r>
              <a:rPr sz="22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techniques</a:t>
            </a:r>
            <a:endParaRPr sz="22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Since </a:t>
            </a:r>
            <a:r>
              <a:rPr sz="2000" spc="-15" dirty="0">
                <a:latin typeface="Calibri"/>
                <a:cs typeface="Calibri"/>
              </a:rPr>
              <a:t>1990’s,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magnitude </a:t>
            </a:r>
            <a:r>
              <a:rPr sz="2000" spc="-5" dirty="0">
                <a:latin typeface="Calibri"/>
                <a:cs typeface="Calibri"/>
              </a:rPr>
              <a:t>increase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resolution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Increased DF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accuracy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Azimuth and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elevation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DF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Simultaneous DF of </a:t>
            </a:r>
            <a:r>
              <a:rPr sz="2000" dirty="0">
                <a:latin typeface="Calibri"/>
                <a:cs typeface="Calibri"/>
              </a:rPr>
              <a:t>multiple co-channel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signals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Operation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very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few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samples </a:t>
            </a:r>
            <a:r>
              <a:rPr sz="2000" spc="-5" dirty="0">
                <a:latin typeface="Calibri"/>
                <a:cs typeface="Calibri"/>
              </a:rPr>
              <a:t>(MUSIC, </a:t>
            </a:r>
            <a:r>
              <a:rPr sz="2000" dirty="0">
                <a:latin typeface="Calibri"/>
                <a:cs typeface="Calibri"/>
              </a:rPr>
              <a:t>Capon, </a:t>
            </a:r>
            <a:r>
              <a:rPr sz="2000" spc="-5" dirty="0">
                <a:latin typeface="Calibri"/>
                <a:cs typeface="Calibri"/>
              </a:rPr>
              <a:t>ESPRIT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algorithms)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Adaptive beam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forming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signal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separation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null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steering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  <a:spcBef>
                <a:spcPts val="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particular </a:t>
            </a:r>
            <a:r>
              <a:rPr sz="2000" spc="-20" dirty="0">
                <a:latin typeface="Calibri"/>
                <a:cs typeface="Calibri"/>
              </a:rPr>
              <a:t>array </a:t>
            </a:r>
            <a:r>
              <a:rPr sz="2000" spc="-5" dirty="0">
                <a:latin typeface="Calibri"/>
                <a:cs typeface="Calibri"/>
              </a:rPr>
              <a:t>geometry </a:t>
            </a:r>
            <a:r>
              <a:rPr sz="2000" spc="-15" dirty="0">
                <a:latin typeface="Calibri"/>
                <a:cs typeface="Calibri"/>
              </a:rPr>
              <a:t>(array </a:t>
            </a:r>
            <a:r>
              <a:rPr sz="2000" spc="-10" dirty="0">
                <a:latin typeface="Calibri"/>
                <a:cs typeface="Calibri"/>
              </a:rPr>
              <a:t>manfold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stored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calibration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295400"/>
            <a:ext cx="3386201" cy="212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181480"/>
            <a:ext cx="2807461" cy="223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629" y="324357"/>
            <a:ext cx="36347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Digital</a:t>
            </a:r>
            <a:r>
              <a:rPr spc="-55" dirty="0"/>
              <a:t> </a:t>
            </a:r>
            <a:r>
              <a:rPr spc="-20" dirty="0"/>
              <a:t>receivers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704" y="4247769"/>
            <a:ext cx="4874895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dirty="0">
                <a:latin typeface="Calibri"/>
                <a:cs typeface="Calibri"/>
              </a:rPr>
              <a:t>Near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instantaneous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signal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acquisition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calibration</a:t>
            </a:r>
            <a:r>
              <a:rPr sz="1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required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dirty="0">
                <a:latin typeface="Calibri"/>
                <a:cs typeface="Calibri"/>
              </a:rPr>
              <a:t>No </a:t>
            </a:r>
            <a:r>
              <a:rPr sz="1500" spc="-5" dirty="0">
                <a:latin typeface="Calibri"/>
                <a:cs typeface="Calibri"/>
              </a:rPr>
              <a:t>need </a:t>
            </a:r>
            <a:r>
              <a:rPr sz="1500" spc="-20" dirty="0">
                <a:latin typeface="Calibri"/>
                <a:cs typeface="Calibri"/>
              </a:rPr>
              <a:t>for </a:t>
            </a:r>
            <a:r>
              <a:rPr sz="1500" dirty="0">
                <a:latin typeface="Calibri"/>
                <a:cs typeface="Calibri"/>
              </a:rPr>
              <a:t>multiple </a:t>
            </a:r>
            <a:r>
              <a:rPr sz="1500" spc="-10" dirty="0">
                <a:latin typeface="Calibri"/>
                <a:cs typeface="Calibri"/>
              </a:rPr>
              <a:t>coherent </a:t>
            </a:r>
            <a:r>
              <a:rPr sz="1500" spc="-5" dirty="0">
                <a:latin typeface="Calibri"/>
                <a:cs typeface="Calibri"/>
              </a:rPr>
              <a:t>local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oscillators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5" dirty="0">
                <a:latin typeface="Calibri"/>
                <a:cs typeface="Calibri"/>
              </a:rPr>
              <a:t>Supports DF on short </a:t>
            </a:r>
            <a:r>
              <a:rPr sz="1500" spc="-10" dirty="0">
                <a:latin typeface="Calibri"/>
                <a:cs typeface="Calibri"/>
              </a:rPr>
              <a:t>duration </a:t>
            </a:r>
            <a:r>
              <a:rPr sz="1500" dirty="0">
                <a:latin typeface="Calibri"/>
                <a:cs typeface="Calibri"/>
              </a:rPr>
              <a:t>/ </a:t>
            </a:r>
            <a:r>
              <a:rPr sz="1500" spc="-5" dirty="0">
                <a:latin typeface="Calibri"/>
                <a:cs typeface="Calibri"/>
              </a:rPr>
              <a:t>frequency </a:t>
            </a:r>
            <a:r>
              <a:rPr sz="1500" dirty="0">
                <a:latin typeface="Calibri"/>
                <a:cs typeface="Calibri"/>
              </a:rPr>
              <a:t>hopping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signals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5" dirty="0">
                <a:latin typeface="Calibri"/>
                <a:cs typeface="Calibri"/>
              </a:rPr>
              <a:t>Supports reconstruction of frequency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hoppers</a:t>
            </a:r>
            <a:endParaRPr sz="1500">
              <a:latin typeface="Calibri"/>
              <a:cs typeface="Calibri"/>
            </a:endParaRPr>
          </a:p>
          <a:p>
            <a:pPr marL="355600" marR="1186815" indent="-343535">
              <a:lnSpc>
                <a:spcPts val="1440"/>
              </a:lnSpc>
              <a:spcBef>
                <a:spcPts val="350"/>
              </a:spcBef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5" dirty="0">
                <a:latin typeface="Calibri"/>
                <a:cs typeface="Calibri"/>
              </a:rPr>
              <a:t>Broadband </a:t>
            </a:r>
            <a:r>
              <a:rPr sz="1500" dirty="0">
                <a:latin typeface="Calibri"/>
                <a:cs typeface="Calibri"/>
              </a:rPr>
              <a:t>beam </a:t>
            </a:r>
            <a:r>
              <a:rPr sz="1500" spc="-10" dirty="0">
                <a:latin typeface="Calibri"/>
                <a:cs typeface="Calibri"/>
              </a:rPr>
              <a:t>forming </a:t>
            </a:r>
            <a:r>
              <a:rPr sz="1500" spc="-5" dirty="0">
                <a:latin typeface="Calibri"/>
                <a:cs typeface="Calibri"/>
              </a:rPr>
              <a:t>without need </a:t>
            </a:r>
            <a:r>
              <a:rPr sz="1500" spc="-20" dirty="0">
                <a:latin typeface="Calibri"/>
                <a:cs typeface="Calibri"/>
              </a:rPr>
              <a:t>for  </a:t>
            </a:r>
            <a:r>
              <a:rPr sz="1500" spc="-10" dirty="0">
                <a:latin typeface="Calibri"/>
                <a:cs typeface="Calibri"/>
              </a:rPr>
              <a:t>large coaxial </a:t>
            </a:r>
            <a:r>
              <a:rPr sz="1500" spc="-5" dirty="0">
                <a:latin typeface="Calibri"/>
                <a:cs typeface="Calibri"/>
              </a:rPr>
              <a:t>cable </a:t>
            </a:r>
            <a:r>
              <a:rPr sz="1500" spc="-10" dirty="0">
                <a:latin typeface="Calibri"/>
                <a:cs typeface="Calibri"/>
              </a:rPr>
              <a:t>delay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dirty="0">
                <a:latin typeface="Calibri"/>
                <a:cs typeface="Calibri"/>
              </a:rPr>
              <a:t>N </a:t>
            </a:r>
            <a:r>
              <a:rPr sz="1500" spc="-5" dirty="0">
                <a:latin typeface="Calibri"/>
                <a:cs typeface="Calibri"/>
              </a:rPr>
              <a:t>channels provides 10logN dynamic </a:t>
            </a:r>
            <a:r>
              <a:rPr sz="1500" spc="-10" dirty="0">
                <a:latin typeface="Calibri"/>
                <a:cs typeface="Calibri"/>
              </a:rPr>
              <a:t>range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enhancement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4648200"/>
            <a:ext cx="1905000" cy="149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4607" y="1244577"/>
            <a:ext cx="2467926" cy="286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014" y="1219200"/>
            <a:ext cx="5317236" cy="2899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6377127"/>
            <a:ext cx="25571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Ref: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  <a:hlinkClick r:id="rId5"/>
              </a:rPr>
              <a:t>http://www.g4axx.com/HF_Radio_Direction_Finding.pdf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324357"/>
            <a:ext cx="47948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Digital </a:t>
            </a:r>
            <a:r>
              <a:rPr dirty="0"/>
              <a:t>Beam</a:t>
            </a:r>
            <a:r>
              <a:rPr spc="-55" dirty="0"/>
              <a:t> </a:t>
            </a:r>
            <a:r>
              <a:rPr spc="-20" dirty="0"/>
              <a:t>forming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594097"/>
            <a:ext cx="7884159" cy="17640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358775" indent="-342900">
              <a:lnSpc>
                <a:spcPts val="24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	</a:t>
            </a:r>
            <a:r>
              <a:rPr sz="2500" spc="-75" dirty="0">
                <a:latin typeface="Calibri"/>
                <a:cs typeface="Calibri"/>
              </a:rPr>
              <a:t>You </a:t>
            </a:r>
            <a:r>
              <a:rPr sz="2500" spc="-10" dirty="0">
                <a:latin typeface="Calibri"/>
                <a:cs typeface="Calibri"/>
              </a:rPr>
              <a:t>might </a:t>
            </a: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spc="-10" dirty="0">
                <a:latin typeface="Calibri"/>
                <a:cs typeface="Calibri"/>
              </a:rPr>
              <a:t>digital beam forming equipment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5" dirty="0">
                <a:latin typeface="Calibri"/>
                <a:cs typeface="Calibri"/>
              </a:rPr>
              <a:t>your  </a:t>
            </a:r>
            <a:r>
              <a:rPr sz="2500" spc="-10" dirty="0">
                <a:latin typeface="Calibri"/>
                <a:cs typeface="Calibri"/>
              </a:rPr>
              <a:t>home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office right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now!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	</a:t>
            </a:r>
            <a:r>
              <a:rPr sz="2500" spc="-5" dirty="0">
                <a:latin typeface="Calibri"/>
                <a:cs typeface="Calibri"/>
              </a:rPr>
              <a:t>802.11n WI-FI </a:t>
            </a:r>
            <a:r>
              <a:rPr sz="2500" spc="-10" dirty="0">
                <a:latin typeface="Calibri"/>
                <a:cs typeface="Calibri"/>
              </a:rPr>
              <a:t>since </a:t>
            </a:r>
            <a:r>
              <a:rPr sz="2500" spc="-5" dirty="0">
                <a:latin typeface="Calibri"/>
                <a:cs typeface="Calibri"/>
              </a:rPr>
              <a:t>2009 </a:t>
            </a:r>
            <a:r>
              <a:rPr sz="2500" dirty="0">
                <a:latin typeface="Calibri"/>
                <a:cs typeface="Calibri"/>
              </a:rPr>
              <a:t>(e.g. </a:t>
            </a:r>
            <a:r>
              <a:rPr sz="2500" spc="-15" dirty="0">
                <a:latin typeface="Calibri"/>
                <a:cs typeface="Calibri"/>
              </a:rPr>
              <a:t>Cisco </a:t>
            </a:r>
            <a:r>
              <a:rPr sz="2500" spc="-10" dirty="0">
                <a:latin typeface="Calibri"/>
                <a:cs typeface="Calibri"/>
              </a:rPr>
              <a:t>Aironet, Ruckus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7962)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0" dirty="0">
                <a:latin typeface="Calibri"/>
                <a:cs typeface="Calibri"/>
              </a:rPr>
              <a:t>Adaptive </a:t>
            </a:r>
            <a:r>
              <a:rPr sz="2200" spc="-15" dirty="0">
                <a:latin typeface="Calibri"/>
                <a:cs typeface="Calibri"/>
              </a:rPr>
              <a:t>antenna</a:t>
            </a:r>
            <a:r>
              <a:rPr sz="2200" spc="-10" dirty="0">
                <a:latin typeface="Calibri"/>
                <a:cs typeface="Calibri"/>
              </a:rPr>
              <a:t> technology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Null </a:t>
            </a:r>
            <a:r>
              <a:rPr sz="2200" spc="-10" dirty="0">
                <a:latin typeface="Calibri"/>
                <a:cs typeface="Calibri"/>
              </a:rPr>
              <a:t>steering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automatic </a:t>
            </a:r>
            <a:r>
              <a:rPr sz="2200" spc="-15" dirty="0">
                <a:latin typeface="Calibri"/>
                <a:cs typeface="Calibri"/>
              </a:rPr>
              <a:t>interference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mitigation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300099"/>
            <a:ext cx="230505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442974"/>
            <a:ext cx="4733925" cy="305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dirty="0"/>
              <a:t>Radio </a:t>
            </a:r>
            <a:r>
              <a:rPr spc="-10" dirty="0"/>
              <a:t>Direction</a:t>
            </a:r>
            <a:r>
              <a:rPr spc="-20" dirty="0"/>
              <a:t> </a:t>
            </a:r>
            <a:r>
              <a:rPr dirty="0"/>
              <a:t>Finding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394" y="2065147"/>
            <a:ext cx="5100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237553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Thank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you!	</a:t>
            </a:r>
            <a:r>
              <a:rPr sz="3200" spc="-5">
                <a:latin typeface="Calibri"/>
                <a:cs typeface="Calibri"/>
              </a:rPr>
              <a:t>See </a:t>
            </a:r>
            <a:r>
              <a:rPr sz="3200" spc="-15">
                <a:latin typeface="Calibri"/>
                <a:cs typeface="Calibri"/>
              </a:rPr>
              <a:t>you!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166" y="461594"/>
            <a:ext cx="2679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When</a:t>
            </a:r>
            <a:r>
              <a:rPr spc="-90" dirty="0"/>
              <a:t> </a:t>
            </a:r>
            <a:r>
              <a:rPr dirty="0"/>
              <a:t>RDF?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692213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0" dirty="0">
                <a:latin typeface="Calibri"/>
                <a:cs typeface="Calibri"/>
              </a:rPr>
              <a:t>Searching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0" dirty="0">
                <a:latin typeface="Calibri"/>
                <a:cs typeface="Calibri"/>
              </a:rPr>
              <a:t>sources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radio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interference</a:t>
            </a:r>
            <a:endParaRPr sz="30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0" dirty="0">
                <a:latin typeface="Calibri"/>
                <a:cs typeface="Calibri"/>
              </a:rPr>
              <a:t>Localizing non-authorized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transmitter</a:t>
            </a:r>
            <a:endParaRPr sz="3000">
              <a:latin typeface="Calibri"/>
              <a:cs typeface="Calibri"/>
            </a:endParaRPr>
          </a:p>
          <a:p>
            <a:pPr marL="355600" marR="238125" indent="-342900">
              <a:lnSpc>
                <a:spcPct val="8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0" dirty="0">
                <a:latin typeface="Calibri"/>
                <a:cs typeface="Calibri"/>
              </a:rPr>
              <a:t>Identification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transmitters, </a:t>
            </a:r>
            <a:r>
              <a:rPr sz="3000" dirty="0">
                <a:latin typeface="Calibri"/>
                <a:cs typeface="Calibri"/>
              </a:rPr>
              <a:t>known and  </a:t>
            </a:r>
            <a:r>
              <a:rPr sz="3000" spc="-5" dirty="0">
                <a:latin typeface="Calibri"/>
                <a:cs typeface="Calibri"/>
              </a:rPr>
              <a:t>unknown</a:t>
            </a:r>
            <a:endParaRPr sz="3000">
              <a:latin typeface="Calibri"/>
              <a:cs typeface="Calibri"/>
            </a:endParaRPr>
          </a:p>
          <a:p>
            <a:pPr marL="355600" marR="65405" indent="-342900">
              <a:lnSpc>
                <a:spcPct val="8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0" dirty="0">
                <a:latin typeface="Calibri"/>
                <a:cs typeface="Calibri"/>
              </a:rPr>
              <a:t>Dealing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10" dirty="0">
                <a:latin typeface="Calibri"/>
                <a:cs typeface="Calibri"/>
              </a:rPr>
              <a:t>spread </a:t>
            </a:r>
            <a:r>
              <a:rPr sz="3000" spc="-5" dirty="0">
                <a:latin typeface="Calibri"/>
                <a:cs typeface="Calibri"/>
              </a:rPr>
              <a:t>spectrum </a:t>
            </a:r>
            <a:r>
              <a:rPr sz="3000" spc="-10" dirty="0">
                <a:latin typeface="Calibri"/>
                <a:cs typeface="Calibri"/>
              </a:rPr>
              <a:t>techniques,  </a:t>
            </a:r>
            <a:r>
              <a:rPr sz="3000" spc="-5" dirty="0">
                <a:latin typeface="Calibri"/>
                <a:cs typeface="Calibri"/>
              </a:rPr>
              <a:t>especially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wireless communications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Military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security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forces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5" dirty="0">
                <a:latin typeface="Calibri"/>
                <a:cs typeface="Calibri"/>
              </a:rPr>
              <a:t>Civilian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search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 rescue</a:t>
            </a:r>
            <a:endParaRPr sz="30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Wildlife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tracking</a:t>
            </a:r>
            <a:endParaRPr sz="30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dirty="0">
                <a:latin typeface="Calibri"/>
                <a:cs typeface="Calibri"/>
              </a:rPr>
              <a:t>Radiosport!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9802" y="461594"/>
            <a:ext cx="164401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7858"/>
            <a:ext cx="7480934" cy="43205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DF technique </a:t>
            </a:r>
            <a:r>
              <a:rPr sz="3200" dirty="0">
                <a:latin typeface="Calibri"/>
                <a:cs typeface="Calibri"/>
              </a:rPr>
              <a:t>is as </a:t>
            </a:r>
            <a:r>
              <a:rPr sz="3200" spc="-5" dirty="0">
                <a:latin typeface="Calibri"/>
                <a:cs typeface="Calibri"/>
              </a:rPr>
              <a:t>old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radio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Heinrich Hertz (1888) </a:t>
            </a:r>
            <a:r>
              <a:rPr sz="3200" spc="-10" dirty="0">
                <a:latin typeface="Calibri"/>
                <a:cs typeface="Calibri"/>
              </a:rPr>
              <a:t>experiments </a:t>
            </a:r>
            <a:r>
              <a:rPr sz="3200" spc="-5" dirty="0">
                <a:latin typeface="Calibri"/>
                <a:cs typeface="Calibri"/>
              </a:rPr>
              <a:t>with  decimetric </a:t>
            </a:r>
            <a:r>
              <a:rPr sz="3200" spc="-25" dirty="0">
                <a:latin typeface="Calibri"/>
                <a:cs typeface="Calibri"/>
              </a:rPr>
              <a:t>waves </a:t>
            </a:r>
            <a:r>
              <a:rPr sz="3200" spc="-20" dirty="0">
                <a:latin typeface="Calibri"/>
                <a:cs typeface="Calibri"/>
              </a:rPr>
              <a:t>found </a:t>
            </a:r>
            <a:r>
              <a:rPr sz="3200" spc="-10" dirty="0">
                <a:latin typeface="Calibri"/>
                <a:cs typeface="Calibri"/>
              </a:rPr>
              <a:t>antenna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directivity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0" dirty="0">
                <a:latin typeface="Calibri"/>
                <a:cs typeface="Calibri"/>
              </a:rPr>
              <a:t>Early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patents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5" dirty="0">
                <a:latin typeface="Calibri"/>
                <a:cs typeface="Calibri"/>
              </a:rPr>
              <a:t>Stone,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1902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0" dirty="0">
                <a:latin typeface="Calibri"/>
                <a:cs typeface="Calibri"/>
              </a:rPr>
              <a:t>Forest,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1909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Belini and </a:t>
            </a:r>
            <a:r>
              <a:rPr sz="2800" spc="-55" dirty="0">
                <a:latin typeface="Calibri"/>
                <a:cs typeface="Calibri"/>
              </a:rPr>
              <a:t>Tosi,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1909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Adcock,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276587"/>
            <a:ext cx="2743200" cy="266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5" y="461594"/>
            <a:ext cx="3076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History</a:t>
            </a:r>
            <a:r>
              <a:rPr spc="-65" dirty="0"/>
              <a:t> </a:t>
            </a:r>
            <a:r>
              <a:rPr dirty="0"/>
              <a:t>-WWI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3288" y="1250949"/>
            <a:ext cx="4220210" cy="480285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</a:pPr>
            <a:r>
              <a:rPr sz="2200" spc="-5" dirty="0">
                <a:latin typeface="Arial"/>
                <a:cs typeface="Arial"/>
              </a:rPr>
              <a:t>• </a:t>
            </a:r>
            <a:r>
              <a:rPr sz="2200" spc="-5" dirty="0">
                <a:latin typeface="Calibri"/>
                <a:cs typeface="Calibri"/>
              </a:rPr>
              <a:t>DF widely </a:t>
            </a:r>
            <a:r>
              <a:rPr sz="2200" spc="-10" dirty="0">
                <a:latin typeface="Calibri"/>
                <a:cs typeface="Calibri"/>
              </a:rPr>
              <a:t>used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pinpoint </a:t>
            </a:r>
            <a:r>
              <a:rPr sz="2200" spc="-15">
                <a:latin typeface="Calibri"/>
                <a:cs typeface="Calibri"/>
              </a:rPr>
              <a:t>enemy  </a:t>
            </a:r>
            <a:endParaRPr lang="en-US" sz="2200" spc="-15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</a:pPr>
            <a:r>
              <a:rPr lang="en-US" sz="2200" spc="-15">
                <a:latin typeface="Calibri"/>
                <a:cs typeface="Calibri"/>
              </a:rPr>
              <a:t>   </a:t>
            </a:r>
            <a:r>
              <a:rPr sz="2200" spc="-20">
                <a:latin typeface="Calibri"/>
                <a:cs typeface="Calibri"/>
              </a:rPr>
              <a:t>forces </a:t>
            </a:r>
            <a:r>
              <a:rPr sz="2200" spc="-5" dirty="0">
                <a:latin typeface="Calibri"/>
                <a:cs typeface="Calibri"/>
              </a:rPr>
              <a:t>during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WWI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375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• </a:t>
            </a:r>
            <a:r>
              <a:rPr sz="2200" spc="-5" dirty="0">
                <a:latin typeface="Calibri"/>
                <a:cs typeface="Calibri"/>
              </a:rPr>
              <a:t>“Radio </a:t>
            </a:r>
            <a:r>
              <a:rPr sz="2200" spc="-30" dirty="0">
                <a:latin typeface="Calibri"/>
                <a:cs typeface="Calibri"/>
              </a:rPr>
              <a:t>Compass”, </a:t>
            </a:r>
            <a:r>
              <a:rPr sz="2200" spc="-15" dirty="0">
                <a:latin typeface="Calibri"/>
                <a:cs typeface="Calibri"/>
              </a:rPr>
              <a:t>prototype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ts val="2375"/>
              </a:lnSpc>
            </a:pPr>
            <a:r>
              <a:rPr sz="2200" spc="-20" dirty="0">
                <a:latin typeface="Calibri"/>
                <a:cs typeface="Calibri"/>
              </a:rPr>
              <a:t>U.S. </a:t>
            </a:r>
            <a:r>
              <a:rPr sz="2200" spc="-10" dirty="0">
                <a:latin typeface="Calibri"/>
                <a:cs typeface="Calibri"/>
              </a:rPr>
              <a:t>Navy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1916</a:t>
            </a:r>
            <a:endParaRPr sz="2200">
              <a:latin typeface="Calibri"/>
              <a:cs typeface="Calibri"/>
            </a:endParaRPr>
          </a:p>
          <a:p>
            <a:pPr marL="355600" marR="264160" indent="-342900" algn="just">
              <a:lnSpc>
                <a:spcPct val="80000"/>
              </a:lnSpc>
              <a:spcBef>
                <a:spcPts val="530"/>
              </a:spcBef>
            </a:pPr>
            <a:r>
              <a:rPr sz="2200" spc="-5" dirty="0">
                <a:latin typeface="Arial"/>
                <a:cs typeface="Arial"/>
              </a:rPr>
              <a:t>• </a:t>
            </a:r>
            <a:r>
              <a:rPr sz="2200" spc="-15" dirty="0">
                <a:latin typeface="Calibri"/>
                <a:cs typeface="Calibri"/>
              </a:rPr>
              <a:t>Passive </a:t>
            </a:r>
            <a:r>
              <a:rPr sz="2200" spc="-25" dirty="0">
                <a:latin typeface="Calibri"/>
                <a:cs typeface="Calibri"/>
              </a:rPr>
              <a:t>technology, </a:t>
            </a:r>
            <a:r>
              <a:rPr sz="2200" spc="-10" dirty="0">
                <a:latin typeface="Calibri"/>
                <a:cs typeface="Calibri"/>
              </a:rPr>
              <a:t>listen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>
                <a:latin typeface="Calibri"/>
                <a:cs typeface="Calibri"/>
              </a:rPr>
              <a:t>on  </a:t>
            </a:r>
            <a:endParaRPr lang="en-US" sz="2200" spc="-10">
              <a:latin typeface="Calibri"/>
              <a:cs typeface="Calibri"/>
            </a:endParaRPr>
          </a:p>
          <a:p>
            <a:pPr marL="355600" marR="264160" indent="-342900" algn="just">
              <a:lnSpc>
                <a:spcPct val="80000"/>
              </a:lnSpc>
              <a:spcBef>
                <a:spcPts val="530"/>
              </a:spcBef>
            </a:pPr>
            <a:r>
              <a:rPr lang="en-US" sz="2200" spc="-10">
                <a:latin typeface="Calibri"/>
                <a:cs typeface="Calibri"/>
              </a:rPr>
              <a:t>    </a:t>
            </a:r>
            <a:r>
              <a:rPr sz="2200" spc="-15">
                <a:latin typeface="Calibri"/>
                <a:cs typeface="Calibri"/>
              </a:rPr>
              <a:t>large </a:t>
            </a:r>
            <a:r>
              <a:rPr sz="2200" spc="-5" dirty="0">
                <a:latin typeface="Calibri"/>
                <a:cs typeface="Calibri"/>
              </a:rPr>
              <a:t>military </a:t>
            </a:r>
            <a:r>
              <a:rPr sz="2200" spc="-20" dirty="0">
                <a:latin typeface="Calibri"/>
                <a:cs typeface="Calibri"/>
              </a:rPr>
              <a:t>forces </a:t>
            </a:r>
            <a:r>
              <a:rPr sz="2200" spc="-15" dirty="0">
                <a:latin typeface="Calibri"/>
                <a:cs typeface="Calibri"/>
              </a:rPr>
              <a:t>keeping </a:t>
            </a:r>
            <a:r>
              <a:rPr sz="2200" spc="-5">
                <a:latin typeface="Calibri"/>
                <a:cs typeface="Calibri"/>
              </a:rPr>
              <a:t>in </a:t>
            </a:r>
            <a:endParaRPr lang="en-US" sz="2200" spc="-5">
              <a:latin typeface="Calibri"/>
              <a:cs typeface="Calibri"/>
            </a:endParaRPr>
          </a:p>
          <a:p>
            <a:pPr marL="355600" marR="264160" indent="-342900" algn="just">
              <a:lnSpc>
                <a:spcPct val="80000"/>
              </a:lnSpc>
              <a:spcBef>
                <a:spcPts val="530"/>
              </a:spcBef>
            </a:pPr>
            <a:r>
              <a:rPr lang="en-US" sz="2200" spc="-5">
                <a:latin typeface="Calibri"/>
                <a:cs typeface="Calibri"/>
              </a:rPr>
              <a:t>   </a:t>
            </a:r>
            <a:r>
              <a:rPr sz="2200" spc="-5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contact </a:t>
            </a:r>
            <a:r>
              <a:rPr sz="2200" spc="-5" dirty="0">
                <a:latin typeface="Calibri"/>
                <a:cs typeface="Calibri"/>
              </a:rPr>
              <a:t>with their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headquarters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•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Manual </a:t>
            </a:r>
            <a:r>
              <a:rPr sz="2200" spc="-5" dirty="0">
                <a:latin typeface="Calibri"/>
                <a:cs typeface="Calibri"/>
              </a:rPr>
              <a:t>RDF</a:t>
            </a:r>
            <a:r>
              <a:rPr sz="22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techniques</a:t>
            </a:r>
            <a:endParaRPr sz="2200">
              <a:latin typeface="Calibri"/>
              <a:cs typeface="Calibri"/>
            </a:endParaRPr>
          </a:p>
          <a:p>
            <a:pPr marL="469900" algn="just">
              <a:lnSpc>
                <a:spcPts val="2395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5" dirty="0">
                <a:latin typeface="Calibri"/>
                <a:cs typeface="Calibri"/>
              </a:rPr>
              <a:t>Rotatable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antennas</a:t>
            </a:r>
            <a:endParaRPr sz="2000">
              <a:latin typeface="Calibri"/>
              <a:cs typeface="Calibri"/>
            </a:endParaRPr>
          </a:p>
          <a:p>
            <a:pPr marL="469900" marR="170180" indent="-457200">
              <a:lnSpc>
                <a:spcPct val="90300"/>
              </a:lnSpc>
              <a:spcBef>
                <a:spcPts val="254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RF </a:t>
            </a:r>
            <a:r>
              <a:rPr sz="2200" spc="-15">
                <a:solidFill>
                  <a:srgbClr val="FF0000"/>
                </a:solidFill>
                <a:latin typeface="Calibri"/>
                <a:cs typeface="Calibri"/>
              </a:rPr>
              <a:t>propagation</a:t>
            </a:r>
            <a:r>
              <a:rPr sz="2200" spc="-15">
                <a:latin typeface="Calibri"/>
                <a:cs typeface="Calibri"/>
              </a:rPr>
              <a:t> </a:t>
            </a:r>
            <a:r>
              <a:rPr sz="2200" spc="-10">
                <a:latin typeface="Calibri"/>
                <a:cs typeface="Calibri"/>
              </a:rPr>
              <a:t>challenges</a:t>
            </a:r>
            <a:r>
              <a:rPr lang="en-US" sz="2200" spc="-10">
                <a:latin typeface="Calibri"/>
                <a:cs typeface="Calibri"/>
              </a:rPr>
              <a:t>,</a:t>
            </a:r>
            <a:r>
              <a:rPr lang="ko-KR" altLang="en-US" sz="2200" spc="-10">
                <a:latin typeface="Calibri"/>
                <a:cs typeface="Calibri"/>
              </a:rPr>
              <a:t> </a:t>
            </a:r>
            <a:endParaRPr lang="en-US" altLang="ko-KR" sz="2200" spc="-10">
              <a:latin typeface="Calibri"/>
              <a:cs typeface="Calibri"/>
            </a:endParaRPr>
          </a:p>
          <a:p>
            <a:pPr marL="469900" marR="170180" indent="-457200">
              <a:lnSpc>
                <a:spcPct val="90300"/>
              </a:lnSpc>
              <a:spcBef>
                <a:spcPts val="254"/>
              </a:spcBef>
              <a:tabLst>
                <a:tab pos="354965" algn="l"/>
              </a:tabLst>
            </a:pPr>
            <a:r>
              <a:rPr lang="en-US" altLang="ko-KR" sz="2200" spc="-10">
                <a:latin typeface="Calibri"/>
                <a:cs typeface="Calibri"/>
              </a:rPr>
              <a:t>  g</a:t>
            </a:r>
            <a:r>
              <a:rPr sz="2000" spc="-15">
                <a:latin typeface="Calibri"/>
                <a:cs typeface="Calibri"/>
              </a:rPr>
              <a:t>roundwave</a:t>
            </a:r>
            <a:r>
              <a:rPr sz="2000" spc="-15" dirty="0">
                <a:latin typeface="Calibri"/>
                <a:cs typeface="Calibri"/>
              </a:rPr>
              <a:t>, skywave, </a:t>
            </a:r>
            <a:r>
              <a:rPr sz="2000" spc="-5" dirty="0">
                <a:latin typeface="Calibri"/>
                <a:cs typeface="Calibri"/>
              </a:rPr>
              <a:t>multi-path</a:t>
            </a:r>
            <a:r>
              <a:rPr sz="2000" spc="-5">
                <a:latin typeface="Calibri"/>
                <a:cs typeface="Calibri"/>
              </a:rPr>
              <a:t>,  </a:t>
            </a:r>
            <a:endParaRPr lang="en-US" sz="2000" spc="-5">
              <a:latin typeface="Calibri"/>
              <a:cs typeface="Calibri"/>
            </a:endParaRPr>
          </a:p>
          <a:p>
            <a:pPr marL="469900" marR="170180" indent="-457200">
              <a:lnSpc>
                <a:spcPct val="90300"/>
              </a:lnSpc>
              <a:spcBef>
                <a:spcPts val="254"/>
              </a:spcBef>
              <a:tabLst>
                <a:tab pos="354965" algn="l"/>
              </a:tabLst>
            </a:pPr>
            <a:r>
              <a:rPr lang="en-US" sz="2000">
                <a:latin typeface="Calibri"/>
                <a:cs typeface="Calibri"/>
              </a:rPr>
              <a:t>  </a:t>
            </a:r>
            <a:r>
              <a:rPr sz="2000">
                <a:latin typeface="Calibri"/>
                <a:cs typeface="Calibri"/>
              </a:rPr>
              <a:t>fading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polarization </a:t>
            </a:r>
            <a:r>
              <a:rPr sz="2000" spc="-5" dirty="0">
                <a:latin typeface="Calibri"/>
                <a:cs typeface="Calibri"/>
              </a:rPr>
              <a:t>changes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-50">
                <a:latin typeface="Calibri"/>
                <a:cs typeface="Calibri"/>
              </a:rPr>
              <a:t> </a:t>
            </a:r>
            <a:endParaRPr lang="en-US" sz="2000" spc="-50">
              <a:latin typeface="Calibri"/>
              <a:cs typeface="Calibri"/>
            </a:endParaRPr>
          </a:p>
          <a:p>
            <a:pPr marL="469900" marR="170180" indent="-457200">
              <a:lnSpc>
                <a:spcPct val="90300"/>
              </a:lnSpc>
              <a:spcBef>
                <a:spcPts val="254"/>
              </a:spcBef>
              <a:tabLst>
                <a:tab pos="354965" algn="l"/>
              </a:tabLst>
            </a:pPr>
            <a:r>
              <a:rPr lang="en-US" sz="2000" spc="-50">
                <a:latin typeface="Calibri"/>
                <a:cs typeface="Calibri"/>
              </a:rPr>
              <a:t>  </a:t>
            </a:r>
            <a:r>
              <a:rPr sz="2000">
                <a:latin typeface="Calibri"/>
                <a:cs typeface="Calibri"/>
              </a:rPr>
              <a:t>non-</a:t>
            </a:r>
            <a:r>
              <a:rPr sz="2000" spc="-5">
                <a:latin typeface="Calibri"/>
                <a:cs typeface="Calibri"/>
              </a:rPr>
              <a:t>white </a:t>
            </a:r>
            <a:r>
              <a:rPr sz="2000" spc="-10" dirty="0">
                <a:latin typeface="Calibri"/>
                <a:cs typeface="Calibri"/>
              </a:rPr>
              <a:t>external </a:t>
            </a:r>
            <a:r>
              <a:rPr sz="2000" spc="-5" dirty="0">
                <a:latin typeface="Calibri"/>
                <a:cs typeface="Calibri"/>
              </a:rPr>
              <a:t>noise</a:t>
            </a:r>
            <a:r>
              <a:rPr sz="2000" spc="-5">
                <a:latin typeface="Calibri"/>
                <a:cs typeface="Calibri"/>
              </a:rPr>
              <a:t>, seasonal</a:t>
            </a:r>
            <a:endParaRPr lang="en-US" sz="2000" spc="-5">
              <a:latin typeface="Calibri"/>
              <a:cs typeface="Calibri"/>
            </a:endParaRPr>
          </a:p>
          <a:p>
            <a:pPr marL="469900" marR="170180" indent="-457200">
              <a:lnSpc>
                <a:spcPct val="90300"/>
              </a:lnSpc>
              <a:spcBef>
                <a:spcPts val="254"/>
              </a:spcBef>
              <a:tabLst>
                <a:tab pos="354965" algn="l"/>
              </a:tabLst>
            </a:pPr>
            <a:r>
              <a:rPr lang="en-US" sz="2000" spc="-5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time-varying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ionospherics,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(don’t </a:t>
            </a:r>
            <a:r>
              <a:rPr sz="2000" spc="-1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know!)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875" y="1295400"/>
            <a:ext cx="3590925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391099"/>
            <a:ext cx="3547110" cy="6216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445"/>
              </a:spcBef>
            </a:pPr>
            <a:r>
              <a:rPr sz="1500" spc="-10" dirty="0">
                <a:latin typeface="Calibri"/>
                <a:cs typeface="Calibri"/>
              </a:rPr>
              <a:t>Kensington </a:t>
            </a:r>
            <a:r>
              <a:rPr sz="1500" dirty="0">
                <a:latin typeface="Calibri"/>
                <a:cs typeface="Calibri"/>
              </a:rPr>
              <a:t>Maryland </a:t>
            </a:r>
            <a:r>
              <a:rPr sz="1500" spc="-5" dirty="0">
                <a:latin typeface="Calibri"/>
                <a:cs typeface="Calibri"/>
              </a:rPr>
              <a:t>field </a:t>
            </a:r>
            <a:r>
              <a:rPr sz="1500" spc="-10" dirty="0">
                <a:latin typeface="Calibri"/>
                <a:cs typeface="Calibri"/>
              </a:rPr>
              <a:t>station, circa </a:t>
            </a:r>
            <a:r>
              <a:rPr sz="1500" spc="-5" dirty="0">
                <a:latin typeface="Calibri"/>
                <a:cs typeface="Calibri"/>
              </a:rPr>
              <a:t>1919,  NIST Photographic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Collection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  <a:hlinkClick r:id="rId3"/>
              </a:rPr>
              <a:t>http://museum.nist.gov/panels/gallery/radiodf.html)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933" y="461594"/>
            <a:ext cx="33451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History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WWII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365193"/>
            <a:ext cx="7964170" cy="1682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	</a:t>
            </a:r>
            <a:r>
              <a:rPr sz="2500" spc="-10" dirty="0">
                <a:latin typeface="Calibri"/>
                <a:cs typeface="Calibri"/>
              </a:rPr>
              <a:t>Accuracy improvement </a:t>
            </a:r>
            <a:r>
              <a:rPr sz="2500" spc="-5" dirty="0">
                <a:latin typeface="Calibri"/>
                <a:cs typeface="Calibri"/>
              </a:rPr>
              <a:t>– </a:t>
            </a:r>
            <a:r>
              <a:rPr sz="2500" spc="-20" dirty="0">
                <a:latin typeface="Calibri"/>
                <a:cs typeface="Calibri"/>
              </a:rPr>
              <a:t>HF/DF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Nets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Multiple </a:t>
            </a:r>
            <a:r>
              <a:rPr sz="2200" spc="-10" dirty="0">
                <a:latin typeface="Calibri"/>
                <a:cs typeface="Calibri"/>
              </a:rPr>
              <a:t>RDF </a:t>
            </a:r>
            <a:r>
              <a:rPr sz="2200" spc="-15" dirty="0">
                <a:latin typeface="Calibri"/>
                <a:cs typeface="Calibri"/>
              </a:rPr>
              <a:t>stations operating together </a:t>
            </a:r>
            <a:r>
              <a:rPr sz="2200" spc="-5" dirty="0">
                <a:latin typeface="Calibri"/>
                <a:cs typeface="Calibri"/>
              </a:rPr>
              <a:t>as a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“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2200" spc="5" dirty="0">
                <a:latin typeface="Calibri"/>
                <a:cs typeface="Calibri"/>
              </a:rPr>
              <a:t>”</a:t>
            </a:r>
            <a:endParaRPr sz="2200">
              <a:latin typeface="Calibri"/>
              <a:cs typeface="Calibri"/>
            </a:endParaRPr>
          </a:p>
          <a:p>
            <a:pPr marL="756285" marR="356870" indent="-287020">
              <a:lnSpc>
                <a:spcPct val="80000"/>
              </a:lnSpc>
              <a:spcBef>
                <a:spcPts val="525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get </a:t>
            </a:r>
            <a:r>
              <a:rPr sz="2200" spc="-10" dirty="0">
                <a:latin typeface="Calibri"/>
                <a:cs typeface="Calibri"/>
              </a:rPr>
              <a:t>directional </a:t>
            </a:r>
            <a:r>
              <a:rPr sz="2200" spc="-5" dirty="0">
                <a:latin typeface="Calibri"/>
                <a:cs typeface="Calibri"/>
              </a:rPr>
              <a:t>fix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callsign heard, noting </a:t>
            </a:r>
            <a:r>
              <a:rPr sz="2200" spc="-5" dirty="0">
                <a:latin typeface="Calibri"/>
                <a:cs typeface="Calibri"/>
              </a:rPr>
              <a:t>time and  </a:t>
            </a:r>
            <a:r>
              <a:rPr sz="2200" spc="-25" dirty="0">
                <a:latin typeface="Calibri"/>
                <a:cs typeface="Calibri"/>
              </a:rPr>
              <a:t>frequency, </a:t>
            </a:r>
            <a:r>
              <a:rPr sz="2200" spc="-5" dirty="0">
                <a:latin typeface="Calibri"/>
                <a:cs typeface="Calibri"/>
              </a:rPr>
              <a:t>then </a:t>
            </a:r>
            <a:r>
              <a:rPr sz="2200" spc="-15" dirty="0">
                <a:latin typeface="Calibri"/>
                <a:cs typeface="Calibri"/>
              </a:rPr>
              <a:t>coordinate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others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5" dirty="0">
                <a:latin typeface="Calibri"/>
                <a:cs typeface="Calibri"/>
              </a:rPr>
              <a:t>Intercept </a:t>
            </a:r>
            <a:r>
              <a:rPr sz="2200" spc="-5" dirty="0">
                <a:latin typeface="Calibri"/>
                <a:cs typeface="Calibri"/>
              </a:rPr>
              <a:t>lines </a:t>
            </a:r>
            <a:r>
              <a:rPr sz="2200" spc="-15" dirty="0">
                <a:latin typeface="Calibri"/>
                <a:cs typeface="Calibri"/>
              </a:rPr>
              <a:t>drawn </a:t>
            </a:r>
            <a:r>
              <a:rPr sz="2200" spc="-5" dirty="0">
                <a:latin typeface="Calibri"/>
                <a:cs typeface="Calibri"/>
              </a:rPr>
              <a:t>on map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sites that got </a:t>
            </a:r>
            <a:r>
              <a:rPr sz="2200" spc="-5" dirty="0">
                <a:latin typeface="Calibri"/>
                <a:cs typeface="Calibri"/>
              </a:rPr>
              <a:t>a fix on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target</a:t>
            </a:r>
            <a:endParaRPr sz="2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6282638"/>
            <a:ext cx="2752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Ref: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2"/>
              </a:rPr>
              <a:t>http://www.researcheratlarge.com/Pacific/RDF/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1219200"/>
            <a:ext cx="5039995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045" y="324357"/>
            <a:ext cx="4154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WWII, RDF</a:t>
            </a:r>
            <a:r>
              <a:rPr spc="-85" dirty="0"/>
              <a:t> </a:t>
            </a:r>
            <a:r>
              <a:rPr spc="-10" dirty="0"/>
              <a:t>Stories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9794" y="1006529"/>
            <a:ext cx="5682615" cy="1669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latin typeface="Calibri"/>
                <a:cs typeface="Calibri"/>
              </a:rPr>
              <a:t>Pearl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Harbor</a:t>
            </a:r>
            <a:endParaRPr sz="1800">
              <a:latin typeface="Calibri"/>
              <a:cs typeface="Calibri"/>
            </a:endParaRPr>
          </a:p>
          <a:p>
            <a:pPr marL="756285" marR="116839" indent="-287020" algn="just">
              <a:lnSpc>
                <a:spcPct val="80100"/>
              </a:lnSpc>
              <a:spcBef>
                <a:spcPts val="370"/>
              </a:spcBef>
            </a:pPr>
            <a:r>
              <a:rPr sz="1500" dirty="0">
                <a:latin typeface="Arial"/>
                <a:cs typeface="Arial"/>
              </a:rPr>
              <a:t>– </a:t>
            </a:r>
            <a:r>
              <a:rPr sz="1500" dirty="0">
                <a:latin typeface="Calibri"/>
                <a:cs typeface="Calibri"/>
              </a:rPr>
              <a:t>As </a:t>
            </a:r>
            <a:r>
              <a:rPr sz="1500" spc="-5" dirty="0">
                <a:latin typeface="Calibri"/>
                <a:cs typeface="Calibri"/>
              </a:rPr>
              <a:t>shown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movie </a:t>
            </a:r>
            <a:r>
              <a:rPr sz="1500" spc="-25" dirty="0">
                <a:latin typeface="Calibri"/>
                <a:cs typeface="Calibri"/>
              </a:rPr>
              <a:t>“Tora </a:t>
            </a:r>
            <a:r>
              <a:rPr sz="1500" spc="-45" dirty="0">
                <a:latin typeface="Calibri"/>
                <a:cs typeface="Calibri"/>
              </a:rPr>
              <a:t>Tora </a:t>
            </a:r>
            <a:r>
              <a:rPr sz="1500" spc="-55" dirty="0">
                <a:latin typeface="Calibri"/>
                <a:cs typeface="Calibri"/>
              </a:rPr>
              <a:t>Tora”, </a:t>
            </a:r>
            <a:r>
              <a:rPr sz="1500" dirty="0">
                <a:latin typeface="Calibri"/>
                <a:cs typeface="Calibri"/>
              </a:rPr>
              <a:t>Japan </a:t>
            </a:r>
            <a:r>
              <a:rPr sz="1500" spc="-10" dirty="0">
                <a:latin typeface="Calibri"/>
                <a:cs typeface="Calibri"/>
              </a:rPr>
              <a:t>fleet </a:t>
            </a:r>
            <a:r>
              <a:rPr sz="1500" spc="-5">
                <a:latin typeface="Calibri"/>
                <a:cs typeface="Calibri"/>
              </a:rPr>
              <a:t>used Honolulu</a:t>
            </a:r>
            <a:endParaRPr lang="en-US" sz="1500" spc="-5">
              <a:latin typeface="Calibri"/>
              <a:cs typeface="Calibri"/>
            </a:endParaRPr>
          </a:p>
          <a:p>
            <a:pPr marL="756285" marR="116839" indent="-287020" algn="just">
              <a:lnSpc>
                <a:spcPct val="80100"/>
              </a:lnSpc>
              <a:spcBef>
                <a:spcPts val="370"/>
              </a:spcBef>
            </a:pPr>
            <a:r>
              <a:rPr sz="1500" spc="-5">
                <a:latin typeface="Calibri"/>
                <a:cs typeface="Calibri"/>
              </a:rPr>
              <a:t> 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broadcast</a:t>
            </a:r>
            <a:r>
              <a:rPr sz="1500" spc="-10" dirty="0">
                <a:latin typeface="Calibri"/>
                <a:cs typeface="Calibri"/>
              </a:rPr>
              <a:t> station </a:t>
            </a:r>
            <a:r>
              <a:rPr sz="1500" dirty="0">
                <a:latin typeface="Calibri"/>
                <a:cs typeface="Calibri"/>
              </a:rPr>
              <a:t>as an </a:t>
            </a:r>
            <a:r>
              <a:rPr sz="1500" spc="-5" dirty="0">
                <a:latin typeface="Calibri"/>
                <a:cs typeface="Calibri"/>
              </a:rPr>
              <a:t>over-the-horizon beacon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10">
                <a:latin typeface="Calibri"/>
                <a:cs typeface="Calibri"/>
              </a:rPr>
              <a:t>attack </a:t>
            </a:r>
            <a:r>
              <a:rPr sz="1500" spc="-5">
                <a:latin typeface="Calibri"/>
                <a:cs typeface="Calibri"/>
              </a:rPr>
              <a:t>on</a:t>
            </a:r>
            <a:endParaRPr lang="en-US" sz="1500" spc="-5">
              <a:latin typeface="Calibri"/>
              <a:cs typeface="Calibri"/>
            </a:endParaRPr>
          </a:p>
          <a:p>
            <a:pPr marL="756285" marR="116839" indent="-287020" algn="just">
              <a:lnSpc>
                <a:spcPct val="80100"/>
              </a:lnSpc>
              <a:spcBef>
                <a:spcPts val="370"/>
              </a:spcBef>
            </a:pPr>
            <a:r>
              <a:rPr sz="1500" spc="-5">
                <a:latin typeface="Calibri"/>
                <a:cs typeface="Calibri"/>
              </a:rPr>
              <a:t>  </a:t>
            </a:r>
            <a:r>
              <a:rPr sz="1500" spc="-5" dirty="0">
                <a:latin typeface="Calibri"/>
                <a:cs typeface="Calibri"/>
              </a:rPr>
              <a:t>Pearl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Harbor</a:t>
            </a:r>
            <a:endParaRPr sz="1500">
              <a:latin typeface="Calibri"/>
              <a:cs typeface="Calibri"/>
            </a:endParaRPr>
          </a:p>
          <a:p>
            <a:pPr marL="756285" marR="294640" indent="-287020" algn="just">
              <a:lnSpc>
                <a:spcPct val="80000"/>
              </a:lnSpc>
              <a:spcBef>
                <a:spcPts val="360"/>
              </a:spcBef>
            </a:pP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Calibri"/>
                <a:cs typeface="Calibri"/>
              </a:rPr>
              <a:t>Regular </a:t>
            </a:r>
            <a:r>
              <a:rPr sz="1500" dirty="0">
                <a:latin typeface="Calibri"/>
                <a:cs typeface="Calibri"/>
              </a:rPr>
              <a:t>Japanese </a:t>
            </a:r>
            <a:r>
              <a:rPr sz="1500" spc="-5" dirty="0">
                <a:latin typeface="Calibri"/>
                <a:cs typeface="Calibri"/>
              </a:rPr>
              <a:t>carrier </a:t>
            </a:r>
            <a:r>
              <a:rPr sz="1500" spc="-10" dirty="0">
                <a:latin typeface="Calibri"/>
                <a:cs typeface="Calibri"/>
              </a:rPr>
              <a:t>radio </a:t>
            </a:r>
            <a:r>
              <a:rPr sz="1500" spc="-15" dirty="0">
                <a:latin typeface="Calibri"/>
                <a:cs typeface="Calibri"/>
              </a:rPr>
              <a:t>operators kept </a:t>
            </a:r>
            <a:r>
              <a:rPr sz="1500" spc="-5" dirty="0">
                <a:latin typeface="Calibri"/>
                <a:cs typeface="Calibri"/>
              </a:rPr>
              <a:t>back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30" dirty="0">
                <a:latin typeface="Calibri"/>
                <a:cs typeface="Calibri"/>
              </a:rPr>
              <a:t>Tokyo</a:t>
            </a:r>
            <a:r>
              <a:rPr sz="1500" spc="-30">
                <a:latin typeface="Calibri"/>
                <a:cs typeface="Calibri"/>
              </a:rPr>
              <a:t>,  </a:t>
            </a:r>
            <a:endParaRPr lang="en-US" sz="1500" spc="-30">
              <a:latin typeface="Calibri"/>
              <a:cs typeface="Calibri"/>
            </a:endParaRPr>
          </a:p>
          <a:p>
            <a:pPr marL="756285" marR="294640" indent="-287020" algn="just">
              <a:lnSpc>
                <a:spcPct val="80000"/>
              </a:lnSpc>
              <a:spcBef>
                <a:spcPts val="360"/>
              </a:spcBef>
            </a:pPr>
            <a:r>
              <a:rPr sz="1500" spc="-10">
                <a:latin typeface="Calibri"/>
                <a:cs typeface="Calibri"/>
              </a:rPr>
              <a:t>generating </a:t>
            </a:r>
            <a:r>
              <a:rPr sz="1500" spc="-10" dirty="0">
                <a:latin typeface="Calibri"/>
                <a:cs typeface="Calibri"/>
              </a:rPr>
              <a:t>false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traffic</a:t>
            </a:r>
            <a:endParaRPr sz="15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Arial"/>
                <a:cs typeface="Arial"/>
              </a:rPr>
              <a:t>• </a:t>
            </a:r>
            <a:r>
              <a:rPr sz="1300" spc="-5" dirty="0">
                <a:latin typeface="Calibri"/>
                <a:cs typeface="Calibri"/>
              </a:rPr>
              <a:t>their unique styles </a:t>
            </a:r>
            <a:r>
              <a:rPr sz="1300" spc="-10" dirty="0">
                <a:latin typeface="Calibri"/>
                <a:cs typeface="Calibri"/>
              </a:rPr>
              <a:t>recognized </a:t>
            </a:r>
            <a:r>
              <a:rPr sz="1300" spc="-5" dirty="0">
                <a:latin typeface="Calibri"/>
                <a:cs typeface="Calibri"/>
              </a:rPr>
              <a:t>and </a:t>
            </a:r>
            <a:r>
              <a:rPr sz="1300" spc="-10" dirty="0">
                <a:latin typeface="Calibri"/>
                <a:cs typeface="Calibri"/>
              </a:rPr>
              <a:t>located </a:t>
            </a:r>
            <a:r>
              <a:rPr sz="1300" spc="-5" dirty="0">
                <a:latin typeface="Calibri"/>
                <a:cs typeface="Calibri"/>
              </a:rPr>
              <a:t>as being in home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islands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794" y="2743327"/>
            <a:ext cx="2152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latin typeface="Calibri"/>
                <a:cs typeface="Calibri"/>
              </a:rPr>
              <a:t>Secret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Transmitters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794" y="3019171"/>
            <a:ext cx="5799455" cy="11214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756285" marR="5080" indent="-287020">
              <a:lnSpc>
                <a:spcPts val="1440"/>
              </a:lnSpc>
              <a:spcBef>
                <a:spcPts val="445"/>
              </a:spcBef>
              <a:tabLst>
                <a:tab pos="7562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dirty="0">
                <a:latin typeface="Calibri"/>
                <a:cs typeface="Calibri"/>
              </a:rPr>
              <a:t>British Radio </a:t>
            </a:r>
            <a:r>
              <a:rPr sz="1500" spc="-5" dirty="0">
                <a:latin typeface="Calibri"/>
                <a:cs typeface="Calibri"/>
              </a:rPr>
              <a:t>Security Service </a:t>
            </a:r>
            <a:r>
              <a:rPr sz="1500" dirty="0">
                <a:latin typeface="Calibri"/>
                <a:cs typeface="Calibri"/>
              </a:rPr>
              <a:t>– up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1700 </a:t>
            </a:r>
            <a:r>
              <a:rPr sz="1500" spc="-10" dirty="0">
                <a:latin typeface="Calibri"/>
                <a:cs typeface="Calibri"/>
              </a:rPr>
              <a:t>volunteer interceptors  (radio amateurs) </a:t>
            </a:r>
            <a:r>
              <a:rPr sz="1500" spc="-5" dirty="0">
                <a:latin typeface="Calibri"/>
                <a:cs typeface="Calibri"/>
              </a:rPr>
              <a:t>recruited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detect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illicit</a:t>
            </a:r>
            <a:r>
              <a:rPr sz="15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transmissions</a:t>
            </a:r>
            <a:endParaRPr sz="1500">
              <a:latin typeface="Calibri"/>
              <a:cs typeface="Calibri"/>
            </a:endParaRPr>
          </a:p>
          <a:p>
            <a:pPr marL="756285" marR="360680" indent="-287020">
              <a:lnSpc>
                <a:spcPts val="1440"/>
              </a:lnSpc>
              <a:spcBef>
                <a:spcPts val="365"/>
              </a:spcBef>
              <a:tabLst>
                <a:tab pos="7562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Similar </a:t>
            </a:r>
            <a:r>
              <a:rPr sz="1500" spc="-15" dirty="0">
                <a:latin typeface="Calibri"/>
                <a:cs typeface="Calibri"/>
              </a:rPr>
              <a:t>efforts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0" dirty="0">
                <a:latin typeface="Calibri"/>
                <a:cs typeface="Calibri"/>
              </a:rPr>
              <a:t>Europe </a:t>
            </a:r>
            <a:r>
              <a:rPr sz="1500" spc="-5" dirty="0">
                <a:latin typeface="Calibri"/>
                <a:cs typeface="Calibri"/>
              </a:rPr>
              <a:t>by </a:t>
            </a:r>
            <a:r>
              <a:rPr sz="1500" dirty="0">
                <a:latin typeface="Calibri"/>
                <a:cs typeface="Calibri"/>
              </a:rPr>
              <a:t>the Germans </a:t>
            </a:r>
            <a:r>
              <a:rPr sz="1500" spc="-10" dirty="0">
                <a:latin typeface="Calibri"/>
                <a:cs typeface="Calibri"/>
              </a:rPr>
              <a:t>to locate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resistance</a:t>
            </a:r>
            <a:r>
              <a:rPr sz="1500" spc="-10" dirty="0">
                <a:latin typeface="Calibri"/>
                <a:cs typeface="Calibri"/>
              </a:rPr>
              <a:t>  groups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latin typeface="Calibri"/>
                <a:cs typeface="Calibri"/>
              </a:rPr>
              <a:t>D-day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Deceptions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7375" y="4116704"/>
            <a:ext cx="5711825" cy="74058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9085" marR="5080" indent="-287020">
              <a:lnSpc>
                <a:spcPct val="80100"/>
              </a:lnSpc>
              <a:spcBef>
                <a:spcPts val="455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10" dirty="0">
                <a:latin typeface="Calibri"/>
                <a:cs typeface="Calibri"/>
              </a:rPr>
              <a:t>Operation </a:t>
            </a:r>
            <a:r>
              <a:rPr sz="1500" spc="-5" dirty="0">
                <a:latin typeface="Calibri"/>
                <a:cs typeface="Calibri"/>
              </a:rPr>
              <a:t>Fortitude, with </a:t>
            </a:r>
            <a:r>
              <a:rPr sz="1500" spc="-15" dirty="0">
                <a:latin typeface="Calibri"/>
                <a:cs typeface="Calibri"/>
              </a:rPr>
              <a:t>(fake) </a:t>
            </a:r>
            <a:r>
              <a:rPr sz="1500" spc="-10" dirty="0">
                <a:latin typeface="Calibri"/>
                <a:cs typeface="Calibri"/>
              </a:rPr>
              <a:t>First </a:t>
            </a:r>
            <a:r>
              <a:rPr sz="1500" spc="-5" dirty="0">
                <a:latin typeface="Calibri"/>
                <a:cs typeface="Calibri"/>
              </a:rPr>
              <a:t>US </a:t>
            </a:r>
            <a:r>
              <a:rPr sz="1500" spc="-10" dirty="0">
                <a:latin typeface="Calibri"/>
                <a:cs typeface="Calibri"/>
              </a:rPr>
              <a:t>Army </a:t>
            </a:r>
            <a:r>
              <a:rPr sz="1500" spc="-5" dirty="0">
                <a:latin typeface="Calibri"/>
                <a:cs typeface="Calibri"/>
              </a:rPr>
              <a:t>Group, </a:t>
            </a:r>
            <a:r>
              <a:rPr sz="1500" dirty="0">
                <a:latin typeface="Calibri"/>
                <a:cs typeface="Calibri"/>
              </a:rPr>
              <a:t>led </a:t>
            </a:r>
            <a:r>
              <a:rPr sz="1500" spc="-10">
                <a:latin typeface="Calibri"/>
                <a:cs typeface="Calibri"/>
              </a:rPr>
              <a:t>by  </a:t>
            </a:r>
            <a:endParaRPr lang="en-US" sz="1500" spc="-10">
              <a:latin typeface="Calibri"/>
              <a:cs typeface="Calibri"/>
            </a:endParaRPr>
          </a:p>
          <a:p>
            <a:pPr marL="299085" marR="5080" indent="-287020">
              <a:lnSpc>
                <a:spcPct val="80100"/>
              </a:lnSpc>
              <a:spcBef>
                <a:spcPts val="455"/>
              </a:spcBef>
              <a:tabLst>
                <a:tab pos="299085" algn="l"/>
              </a:tabLst>
            </a:pPr>
            <a:r>
              <a:rPr lang="en-US" sz="1500" spc="-10">
                <a:latin typeface="Calibri"/>
                <a:cs typeface="Calibri"/>
              </a:rPr>
              <a:t>  </a:t>
            </a:r>
            <a:r>
              <a:rPr sz="1500" spc="-10">
                <a:latin typeface="Calibri"/>
                <a:cs typeface="Calibri"/>
              </a:rPr>
              <a:t>George </a:t>
            </a:r>
            <a:r>
              <a:rPr sz="1500" spc="-15" dirty="0">
                <a:latin typeface="Calibri"/>
                <a:cs typeface="Calibri"/>
              </a:rPr>
              <a:t>Patton. </a:t>
            </a:r>
            <a:r>
              <a:rPr sz="1500" dirty="0">
                <a:latin typeface="Calibri"/>
                <a:cs typeface="Calibri"/>
              </a:rPr>
              <a:t>Radio </a:t>
            </a:r>
            <a:r>
              <a:rPr sz="1500" spc="-5" dirty="0">
                <a:latin typeface="Calibri"/>
                <a:cs typeface="Calibri"/>
              </a:rPr>
              <a:t>trickery </a:t>
            </a:r>
            <a:r>
              <a:rPr sz="1500" dirty="0">
                <a:latin typeface="Calibri"/>
                <a:cs typeface="Calibri"/>
              </a:rPr>
              <a:t>helped </a:t>
            </a:r>
            <a:r>
              <a:rPr sz="1500" spc="-10" dirty="0">
                <a:latin typeface="Calibri"/>
                <a:cs typeface="Calibri"/>
              </a:rPr>
              <a:t>convince </a:t>
            </a:r>
            <a:r>
              <a:rPr sz="1500" spc="-5" dirty="0">
                <a:latin typeface="Calibri"/>
                <a:cs typeface="Calibri"/>
              </a:rPr>
              <a:t>Germans </a:t>
            </a:r>
            <a:r>
              <a:rPr sz="1500" spc="-10" dirty="0">
                <a:latin typeface="Calibri"/>
                <a:cs typeface="Calibri"/>
              </a:rPr>
              <a:t>real </a:t>
            </a:r>
            <a:r>
              <a:rPr sz="1500" spc="-5" dirty="0">
                <a:latin typeface="Calibri"/>
                <a:cs typeface="Calibri"/>
              </a:rPr>
              <a:t>plan  </a:t>
            </a:r>
            <a:r>
              <a:rPr sz="1500" spc="-15">
                <a:latin typeface="Calibri"/>
                <a:cs typeface="Calibri"/>
              </a:rPr>
              <a:t>for </a:t>
            </a:r>
            <a:endParaRPr lang="en-US" sz="1500" spc="-15">
              <a:latin typeface="Calibri"/>
              <a:cs typeface="Calibri"/>
            </a:endParaRPr>
          </a:p>
          <a:p>
            <a:pPr marL="299085" marR="5080" indent="-287020">
              <a:lnSpc>
                <a:spcPct val="80100"/>
              </a:lnSpc>
              <a:spcBef>
                <a:spcPts val="455"/>
              </a:spcBef>
              <a:tabLst>
                <a:tab pos="299085" algn="l"/>
              </a:tabLst>
            </a:pPr>
            <a:r>
              <a:rPr lang="en-US" sz="1500" spc="-15">
                <a:latin typeface="Calibri"/>
                <a:cs typeface="Calibri"/>
              </a:rPr>
              <a:t>  </a:t>
            </a:r>
            <a:r>
              <a:rPr sz="1500" spc="-10">
                <a:latin typeface="Calibri"/>
                <a:cs typeface="Calibri"/>
              </a:rPr>
              <a:t>invasion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Calais, not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Normandy.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2533" y="4993255"/>
            <a:ext cx="5874385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latin typeface="Calibri"/>
                <a:cs typeface="Calibri"/>
              </a:rPr>
              <a:t>U-boats</a:t>
            </a:r>
            <a:endParaRPr sz="1800">
              <a:latin typeface="Calibri"/>
              <a:cs typeface="Calibri"/>
            </a:endParaRPr>
          </a:p>
          <a:p>
            <a:pPr marL="756285" marR="5080" indent="-287020">
              <a:lnSpc>
                <a:spcPts val="1440"/>
              </a:lnSpc>
              <a:spcBef>
                <a:spcPts val="360"/>
              </a:spcBef>
              <a:tabLst>
                <a:tab pos="7562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U-boat “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loop</a:t>
            </a:r>
            <a:r>
              <a:rPr sz="1500" spc="-5" dirty="0">
                <a:latin typeface="Calibri"/>
                <a:cs typeface="Calibri"/>
              </a:rPr>
              <a:t>” antenna </a:t>
            </a:r>
            <a:r>
              <a:rPr sz="1500" spc="-15" dirty="0">
                <a:latin typeface="Calibri"/>
                <a:cs typeface="Calibri"/>
              </a:rPr>
              <a:t>technology, </a:t>
            </a:r>
            <a:r>
              <a:rPr sz="1500" spc="-5" dirty="0">
                <a:latin typeface="Calibri"/>
                <a:cs typeface="Calibri"/>
              </a:rPr>
              <a:t>used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hunting </a:t>
            </a:r>
            <a:r>
              <a:rPr sz="1500" dirty="0">
                <a:latin typeface="Calibri"/>
                <a:cs typeface="Calibri"/>
              </a:rPr>
              <a:t>Allied shipping  </a:t>
            </a:r>
            <a:r>
              <a:rPr sz="1500" spc="-10" dirty="0">
                <a:latin typeface="Calibri"/>
                <a:cs typeface="Calibri"/>
              </a:rPr>
              <a:t>(ref: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  <a:hlinkClick r:id="rId2"/>
              </a:rPr>
              <a:t>http://uboat.net/articles/51.html)</a:t>
            </a:r>
            <a:endParaRPr sz="1500">
              <a:latin typeface="Calibri"/>
              <a:cs typeface="Calibri"/>
            </a:endParaRPr>
          </a:p>
          <a:p>
            <a:pPr marL="756285" marR="140335" indent="-287020">
              <a:lnSpc>
                <a:spcPct val="80100"/>
              </a:lnSpc>
              <a:spcBef>
                <a:spcPts val="370"/>
              </a:spcBef>
              <a:tabLst>
                <a:tab pos="7562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dirty="0">
                <a:latin typeface="Calibri"/>
                <a:cs typeface="Calibri"/>
              </a:rPr>
              <a:t>British </a:t>
            </a:r>
            <a:r>
              <a:rPr sz="1500" spc="-5" dirty="0">
                <a:latin typeface="Calibri"/>
                <a:cs typeface="Calibri"/>
              </a:rPr>
              <a:t>ships outfitted </a:t>
            </a:r>
            <a:r>
              <a:rPr sz="1500" dirty="0">
                <a:latin typeface="Calibri"/>
                <a:cs typeface="Calibri"/>
              </a:rPr>
              <a:t>with </a:t>
            </a:r>
            <a:r>
              <a:rPr sz="1500" spc="-10" dirty="0">
                <a:latin typeface="Calibri"/>
                <a:cs typeface="Calibri"/>
              </a:rPr>
              <a:t>new </a:t>
            </a:r>
            <a:r>
              <a:rPr sz="1500" spc="-5" dirty="0">
                <a:latin typeface="Calibri"/>
                <a:cs typeface="Calibri"/>
              </a:rPr>
              <a:t>automatic </a:t>
            </a:r>
            <a:r>
              <a:rPr sz="1500" dirty="0">
                <a:latin typeface="Calibri"/>
                <a:cs typeface="Calibri"/>
              </a:rPr>
              <a:t>“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HuffDuff</a:t>
            </a:r>
            <a:r>
              <a:rPr sz="1500" dirty="0">
                <a:latin typeface="Calibri"/>
                <a:cs typeface="Calibri"/>
              </a:rPr>
              <a:t>” </a:t>
            </a:r>
            <a:r>
              <a:rPr sz="1500" spc="-5">
                <a:latin typeface="Calibri"/>
                <a:cs typeface="Calibri"/>
              </a:rPr>
              <a:t>very </a:t>
            </a:r>
            <a:endParaRPr lang="en-US" sz="1500" spc="-5">
              <a:latin typeface="Calibri"/>
              <a:cs typeface="Calibri"/>
            </a:endParaRPr>
          </a:p>
          <a:p>
            <a:pPr marL="756285" marR="140335" indent="-287020">
              <a:lnSpc>
                <a:spcPct val="80100"/>
              </a:lnSpc>
              <a:spcBef>
                <a:spcPts val="370"/>
              </a:spcBef>
              <a:tabLst>
                <a:tab pos="756285" algn="l"/>
              </a:tabLst>
            </a:pPr>
            <a:r>
              <a:rPr lang="en-US" sz="1500" spc="-5">
                <a:latin typeface="Calibri"/>
                <a:cs typeface="Calibri"/>
              </a:rPr>
              <a:t>      </a:t>
            </a:r>
            <a:r>
              <a:rPr sz="1500" spc="-5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effective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tracking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hunting short </a:t>
            </a:r>
            <a:r>
              <a:rPr sz="1500" spc="-10" dirty="0">
                <a:latin typeface="Calibri"/>
                <a:cs typeface="Calibri"/>
              </a:rPr>
              <a:t>duration </a:t>
            </a:r>
            <a:r>
              <a:rPr sz="1500">
                <a:latin typeface="Calibri"/>
                <a:cs typeface="Calibri"/>
              </a:rPr>
              <a:t>German  </a:t>
            </a:r>
            <a:endParaRPr lang="en-US" sz="1500">
              <a:latin typeface="Calibri"/>
              <a:cs typeface="Calibri"/>
            </a:endParaRPr>
          </a:p>
          <a:p>
            <a:pPr marL="756285" marR="140335" indent="-287020">
              <a:lnSpc>
                <a:spcPct val="80100"/>
              </a:lnSpc>
              <a:spcBef>
                <a:spcPts val="370"/>
              </a:spcBef>
              <a:tabLst>
                <a:tab pos="756285" algn="l"/>
              </a:tabLst>
            </a:pPr>
            <a:r>
              <a:rPr lang="en-US" sz="1500">
                <a:latin typeface="Calibri"/>
                <a:cs typeface="Calibri"/>
              </a:rPr>
              <a:t>      </a:t>
            </a:r>
            <a:r>
              <a:rPr sz="1500">
                <a:latin typeface="Calibri"/>
                <a:cs typeface="Calibri"/>
              </a:rPr>
              <a:t>submarine </a:t>
            </a:r>
            <a:r>
              <a:rPr sz="1500" spc="-5" dirty="0">
                <a:latin typeface="Calibri"/>
                <a:cs typeface="Calibri"/>
              </a:rPr>
              <a:t>transmissions, helped </a:t>
            </a:r>
            <a:r>
              <a:rPr sz="1500" dirty="0">
                <a:latin typeface="Calibri"/>
                <a:cs typeface="Calibri"/>
              </a:rPr>
              <a:t>turn the tide </a:t>
            </a:r>
            <a:r>
              <a:rPr sz="1500" spc="-5" dirty="0">
                <a:latin typeface="Calibri"/>
                <a:cs typeface="Calibri"/>
              </a:rPr>
              <a:t>of shipping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losses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703" y="990600"/>
            <a:ext cx="1277620" cy="1701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2912" y="2818002"/>
            <a:ext cx="1172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U.S. </a:t>
            </a:r>
            <a:r>
              <a:rPr sz="1000" spc="-5" dirty="0">
                <a:latin typeface="Calibri"/>
                <a:cs typeface="Calibri"/>
              </a:rPr>
              <a:t>Navy </a:t>
            </a:r>
            <a:r>
              <a:rPr sz="1000" spc="-10" dirty="0">
                <a:latin typeface="Calibri"/>
                <a:cs typeface="Calibri"/>
              </a:rPr>
              <a:t>DAQ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(WWII)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086" y="2990342"/>
            <a:ext cx="1289939" cy="1523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0123" y="4476445"/>
            <a:ext cx="10731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German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EP2a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8652" y="4936235"/>
            <a:ext cx="1866138" cy="1311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2523" y="6253378"/>
            <a:ext cx="1083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German U-67 </a:t>
            </a:r>
            <a:r>
              <a:rPr sz="800" spc="-5" dirty="0">
                <a:latin typeface="Calibri"/>
                <a:cs typeface="Calibri"/>
              </a:rPr>
              <a:t>DF</a:t>
            </a:r>
            <a:r>
              <a:rPr sz="800" spc="-114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Antenna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306781"/>
            <a:ext cx="211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Cold</a:t>
            </a:r>
            <a:r>
              <a:rPr spc="-65" dirty="0"/>
              <a:t> </a:t>
            </a:r>
            <a:r>
              <a:rPr spc="-55" dirty="0"/>
              <a:t>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772280"/>
            <a:ext cx="77038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After </a:t>
            </a:r>
            <a:r>
              <a:rPr sz="2000" dirty="0">
                <a:latin typeface="Calibri"/>
                <a:cs typeface="Calibri"/>
              </a:rPr>
              <a:t>WWII</a:t>
            </a:r>
            <a:endParaRPr sz="2000">
              <a:latin typeface="Calibri"/>
              <a:cs typeface="Calibri"/>
            </a:endParaRPr>
          </a:p>
          <a:p>
            <a:pPr marL="756285" marR="5080" indent="-287020">
              <a:lnSpc>
                <a:spcPct val="80000"/>
              </a:lnSpc>
              <a:spcBef>
                <a:spcPts val="44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20" dirty="0">
                <a:latin typeface="Calibri"/>
                <a:cs typeface="Calibri"/>
              </a:rPr>
              <a:t>1950’s, </a:t>
            </a:r>
            <a:r>
              <a:rPr sz="1800" dirty="0">
                <a:latin typeface="Calibri"/>
                <a:cs typeface="Calibri"/>
              </a:rPr>
              <a:t>US </a:t>
            </a:r>
            <a:r>
              <a:rPr sz="1800" spc="-10" dirty="0">
                <a:latin typeface="Calibri"/>
                <a:cs typeface="Calibri"/>
              </a:rPr>
              <a:t>adapted </a:t>
            </a:r>
            <a:r>
              <a:rPr sz="1800" dirty="0">
                <a:latin typeface="Calibri"/>
                <a:cs typeface="Calibri"/>
              </a:rPr>
              <a:t>German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Wullenweber</a:t>
            </a:r>
            <a:r>
              <a:rPr sz="1800" spc="-10" dirty="0">
                <a:latin typeface="Calibri"/>
                <a:cs typeface="Calibri"/>
              </a:rPr>
              <a:t> antenna </a:t>
            </a:r>
            <a:r>
              <a:rPr sz="1800" spc="-15" dirty="0">
                <a:latin typeface="Calibri"/>
                <a:cs typeface="Calibri"/>
              </a:rPr>
              <a:t>systems for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in  </a:t>
            </a:r>
            <a:r>
              <a:rPr sz="1800" spc="-5" dirty="0">
                <a:latin typeface="Calibri"/>
                <a:cs typeface="Calibri"/>
              </a:rPr>
              <a:t>Vietnam, </a:t>
            </a:r>
            <a:r>
              <a:rPr sz="1800" spc="-10" dirty="0">
                <a:latin typeface="Calibri"/>
                <a:cs typeface="Calibri"/>
              </a:rPr>
              <a:t>cold-war eavesdropping </a:t>
            </a:r>
            <a:r>
              <a:rPr sz="1800" spc="-5" dirty="0">
                <a:latin typeface="Calibri"/>
                <a:cs typeface="Calibri"/>
              </a:rPr>
              <a:t>(FRD-10,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AN/FLR-9)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Russians </a:t>
            </a:r>
            <a:r>
              <a:rPr sz="1800" spc="-10" dirty="0">
                <a:latin typeface="Calibri"/>
                <a:cs typeface="Calibri"/>
              </a:rPr>
              <a:t>deployed </a:t>
            </a:r>
            <a:r>
              <a:rPr sz="1800" spc="-5" dirty="0">
                <a:latin typeface="Calibri"/>
                <a:cs typeface="Calibri"/>
              </a:rPr>
              <a:t>similar (Krug), early </a:t>
            </a:r>
            <a:r>
              <a:rPr sz="1800" dirty="0">
                <a:latin typeface="Calibri"/>
                <a:cs typeface="Calibri"/>
              </a:rPr>
              <a:t>use </a:t>
            </a:r>
            <a:r>
              <a:rPr sz="1800" spc="-5" dirty="0">
                <a:latin typeface="Calibri"/>
                <a:cs typeface="Calibri"/>
              </a:rPr>
              <a:t>included </a:t>
            </a:r>
            <a:r>
              <a:rPr sz="1800" spc="-10" dirty="0">
                <a:latin typeface="Calibri"/>
                <a:cs typeface="Calibri"/>
              </a:rPr>
              <a:t>tracking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Sputnik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2155"/>
              </a:lnSpc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0" dirty="0">
                <a:latin typeface="Calibri"/>
                <a:cs typeface="Calibri"/>
              </a:rPr>
              <a:t>OUTBOARD </a:t>
            </a:r>
            <a:r>
              <a:rPr sz="1800" spc="-20" dirty="0">
                <a:latin typeface="Calibri"/>
                <a:cs typeface="Calibri"/>
              </a:rPr>
              <a:t>HF/DF </a:t>
            </a:r>
            <a:r>
              <a:rPr sz="1800" spc="-15" dirty="0">
                <a:latin typeface="Calibri"/>
                <a:cs typeface="Calibri"/>
              </a:rPr>
              <a:t>systems standardized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5" dirty="0">
                <a:latin typeface="Calibri"/>
                <a:cs typeface="Calibri"/>
              </a:rPr>
              <a:t>U.S. </a:t>
            </a:r>
            <a:r>
              <a:rPr sz="1800" spc="-5" dirty="0">
                <a:latin typeface="Calibri"/>
                <a:cs typeface="Calibri"/>
              </a:rPr>
              <a:t>Navy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vessels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New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Improved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Technologies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Automatic</a:t>
            </a:r>
            <a:r>
              <a:rPr sz="1800" spc="-5" dirty="0">
                <a:latin typeface="Calibri"/>
                <a:cs typeface="Calibri"/>
              </a:rPr>
              <a:t> signal </a:t>
            </a:r>
            <a:r>
              <a:rPr sz="1800" spc="-10" dirty="0">
                <a:latin typeface="Calibri"/>
                <a:cs typeface="Calibri"/>
              </a:rPr>
              <a:t>search </a:t>
            </a:r>
            <a:r>
              <a:rPr sz="1800" spc="-5" dirty="0">
                <a:latin typeface="Calibri"/>
                <a:cs typeface="Calibri"/>
              </a:rPr>
              <a:t>and analysis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Combined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active/passive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systems </a:t>
            </a:r>
            <a:r>
              <a:rPr sz="1800" dirty="0">
                <a:latin typeface="Calibri"/>
                <a:cs typeface="Calibri"/>
              </a:rPr>
              <a:t>(e.g.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horizon </a:t>
            </a:r>
            <a:r>
              <a:rPr sz="1800" spc="-5" dirty="0">
                <a:latin typeface="Calibri"/>
                <a:cs typeface="Calibri"/>
              </a:rPr>
              <a:t>HF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radar)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6199123"/>
            <a:ext cx="39319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Refs: </a:t>
            </a:r>
            <a:r>
              <a:rPr sz="1000" spc="-5" dirty="0">
                <a:latin typeface="Calibri"/>
                <a:cs typeface="Calibri"/>
                <a:hlinkClick r:id="rId2"/>
              </a:rPr>
              <a:t>http://www.answers.com/topic/radio-direction-finding-equipment </a:t>
            </a:r>
            <a:r>
              <a:rPr sz="1000" spc="-5" dirty="0">
                <a:latin typeface="Calibri"/>
                <a:cs typeface="Calibri"/>
              </a:rPr>
              <a:t> AN/FLR-9, ref: </a:t>
            </a:r>
            <a:r>
              <a:rPr sz="1000" spc="-5" dirty="0">
                <a:latin typeface="Calibri"/>
                <a:cs typeface="Calibri"/>
                <a:hlinkClick r:id="rId3"/>
              </a:rPr>
              <a:t>http://en.wikipedia.org/wiki/Wullenweber 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4"/>
              </a:rPr>
              <a:t>http://www.engineeringradio.us/blog/2010/10/how-the-cold-war-was-won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128" y="1107947"/>
            <a:ext cx="3312667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1107947"/>
            <a:ext cx="3352800" cy="251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362457"/>
            <a:ext cx="2709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Modern</a:t>
            </a:r>
            <a:r>
              <a:rPr spc="-105" dirty="0"/>
              <a:t> </a:t>
            </a:r>
            <a:r>
              <a:rPr spc="-30" dirty="0"/>
              <a:t>Era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815820"/>
            <a:ext cx="417449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0" dirty="0">
                <a:latin typeface="Calibri"/>
                <a:cs typeface="Calibri"/>
              </a:rPr>
              <a:t>Military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(still)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0" dirty="0">
                <a:latin typeface="Calibri"/>
                <a:cs typeface="Calibri"/>
              </a:rPr>
              <a:t>Search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Rescue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5" dirty="0">
                <a:latin typeface="Calibri"/>
                <a:cs typeface="Calibri"/>
              </a:rPr>
              <a:t>Wildlife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Tracking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Calibri"/>
                <a:cs typeface="Calibri"/>
              </a:rPr>
              <a:t>Spectrum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enforcement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10" dirty="0">
                <a:latin typeface="Calibri"/>
                <a:cs typeface="Calibri"/>
              </a:rPr>
              <a:t>Amateur</a:t>
            </a:r>
            <a:r>
              <a:rPr sz="3200" spc="-5" dirty="0">
                <a:latin typeface="Calibri"/>
                <a:cs typeface="Calibri"/>
              </a:rPr>
              <a:t> RDF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1645</Words>
  <Application>Microsoft Office PowerPoint</Application>
  <PresentationFormat>화면 슬라이드 쇼(4:3)</PresentationFormat>
  <Paragraphs>219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Radio Direction Finding</vt:lpstr>
      <vt:lpstr>What is RDF?</vt:lpstr>
      <vt:lpstr>When RDF?</vt:lpstr>
      <vt:lpstr>History</vt:lpstr>
      <vt:lpstr>History -WWI</vt:lpstr>
      <vt:lpstr>History - WWII</vt:lpstr>
      <vt:lpstr>WWII, RDF Stories</vt:lpstr>
      <vt:lpstr>Cold War</vt:lpstr>
      <vt:lpstr>Modern Era</vt:lpstr>
      <vt:lpstr>Search and Rescue</vt:lpstr>
      <vt:lpstr>Wildlife Tracking</vt:lpstr>
      <vt:lpstr>RDF Technologies</vt:lpstr>
      <vt:lpstr>RDF Technology</vt:lpstr>
      <vt:lpstr>Homing-in by Bearing</vt:lpstr>
      <vt:lpstr>Triangulation</vt:lpstr>
      <vt:lpstr>Watson-Watt</vt:lpstr>
      <vt:lpstr>TDOA</vt:lpstr>
      <vt:lpstr>Doppler DF</vt:lpstr>
      <vt:lpstr>Correlation Interferometer(CI) RDF</vt:lpstr>
      <vt:lpstr>TDOA / Super-resolution / SRDF</vt:lpstr>
      <vt:lpstr>Digital receivers</vt:lpstr>
      <vt:lpstr>Digital Beam forming</vt:lpstr>
      <vt:lpstr>Radio Direction Finding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Direction Finding</dc:title>
  <dc:creator>jim</dc:creator>
  <cp:lastModifiedBy>Ahn Bierngchearl</cp:lastModifiedBy>
  <cp:revision>6</cp:revision>
  <dcterms:created xsi:type="dcterms:W3CDTF">2020-11-14T01:15:10Z</dcterms:created>
  <dcterms:modified xsi:type="dcterms:W3CDTF">2020-11-14T02:48:03Z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2020-11-14T00:00:00Z</vt:filetime>
  </property>
</Properties>
</file>