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42" r:id="rId3"/>
    <p:sldId id="307" r:id="rId4"/>
    <p:sldId id="306" r:id="rId5"/>
    <p:sldId id="309" r:id="rId6"/>
    <p:sldId id="308" r:id="rId7"/>
    <p:sldId id="310" r:id="rId8"/>
    <p:sldId id="343" r:id="rId9"/>
    <p:sldId id="340" r:id="rId10"/>
    <p:sldId id="339" r:id="rId11"/>
    <p:sldId id="344" r:id="rId12"/>
    <p:sldId id="311" r:id="rId13"/>
    <p:sldId id="312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17" r:id="rId23"/>
    <p:sldId id="318" r:id="rId24"/>
    <p:sldId id="319" r:id="rId25"/>
    <p:sldId id="323" r:id="rId26"/>
    <p:sldId id="322" r:id="rId27"/>
    <p:sldId id="324" r:id="rId28"/>
    <p:sldId id="325" r:id="rId29"/>
    <p:sldId id="326" r:id="rId30"/>
    <p:sldId id="330" r:id="rId31"/>
    <p:sldId id="327" r:id="rId32"/>
    <p:sldId id="328" r:id="rId33"/>
    <p:sldId id="329" r:id="rId34"/>
    <p:sldId id="331" r:id="rId35"/>
    <p:sldId id="332" r:id="rId36"/>
    <p:sldId id="337" r:id="rId37"/>
    <p:sldId id="333" r:id="rId38"/>
    <p:sldId id="335" r:id="rId39"/>
    <p:sldId id="336" r:id="rId40"/>
    <p:sldId id="338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4660"/>
  </p:normalViewPr>
  <p:slideViewPr>
    <p:cSldViewPr>
      <p:cViewPr varScale="1">
        <p:scale>
          <a:sx n="95" d="100"/>
          <a:sy n="95" d="100"/>
        </p:scale>
        <p:origin x="-2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50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7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83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65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57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20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17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0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25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12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41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6A28-FA40-4381-B345-049D4955E28D}" type="datetimeFigureOut">
              <a:rPr lang="ko-KR" altLang="en-US" smtClean="0"/>
              <a:t>2017-09-16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35D4-60F4-43F3-B875-89E8083C6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2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gi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235" y="2564904"/>
            <a:ext cx="457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033CC"/>
                </a:solidFill>
              </a:rPr>
              <a:t>Frequency  Bands</a:t>
            </a:r>
          </a:p>
        </p:txBody>
      </p:sp>
    </p:spTree>
    <p:extLst>
      <p:ext uri="{BB962C8B-B14F-4D97-AF65-F5344CB8AC3E}">
        <p14:creationId xmlns:p14="http://schemas.microsoft.com/office/powerpoint/2010/main" val="20343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.hypotheses.org/wp-content/blogs.dir/306/files/2015/09/reg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7" y="1052736"/>
            <a:ext cx="85048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51356"/>
            <a:ext cx="874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2. </a:t>
            </a:r>
            <a:r>
              <a:rPr lang="en-US" altLang="ko-KR" sz="2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ITU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 radio spectrum regions</a:t>
            </a:r>
            <a:endParaRPr lang="en-US" altLang="ko-KR" sz="2200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6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85" y="267070"/>
            <a:ext cx="842493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III. Frequency per Applications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	1. </a:t>
            </a:r>
            <a:r>
              <a:rPr lang="en-US" altLang="ko-KR" sz="2400" b="1" dirty="0" smtClean="0">
                <a:solidFill>
                  <a:srgbClr val="0033CC"/>
                </a:solidFill>
              </a:rPr>
              <a:t>Broadcast frequencies</a:t>
            </a:r>
            <a:endParaRPr lang="en-US" altLang="ko-KR" sz="2400" b="1" dirty="0" smtClean="0">
              <a:solidFill>
                <a:srgbClr val="0033CC"/>
              </a:solidFill>
            </a:endParaRP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	2. </a:t>
            </a:r>
            <a:r>
              <a:rPr lang="en-US" altLang="ko-KR" sz="2400" b="1" dirty="0" err="1" smtClean="0">
                <a:solidFill>
                  <a:srgbClr val="0033CC"/>
                </a:solidFill>
              </a:rPr>
              <a:t>GNSS</a:t>
            </a:r>
            <a:r>
              <a:rPr lang="en-US" altLang="ko-KR" sz="2400" b="1" dirty="0" smtClean="0">
                <a:solidFill>
                  <a:srgbClr val="0033CC"/>
                </a:solidFill>
              </a:rPr>
              <a:t> frequencies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	3. Aeronautical telemetry frequencies (</a:t>
            </a:r>
            <a:r>
              <a:rPr lang="en-US" altLang="ko-KR" sz="2400" b="1" dirty="0" err="1" smtClean="0">
                <a:solidFill>
                  <a:srgbClr val="0033CC"/>
                </a:solidFill>
              </a:rPr>
              <a:t>WRC'07</a:t>
            </a:r>
            <a:r>
              <a:rPr lang="en-US" altLang="ko-KR" sz="2400" b="1" dirty="0" smtClean="0">
                <a:solidFill>
                  <a:srgbClr val="0033CC"/>
                </a:solidFill>
              </a:rPr>
              <a:t>)</a:t>
            </a:r>
          </a:p>
          <a:p>
            <a:pPr algn="just" defTabSz="360000">
              <a:lnSpc>
                <a:spcPct val="150000"/>
              </a:lnSpc>
            </a:pPr>
            <a:endParaRPr lang="en-US" altLang="ko-KR" sz="2400" b="1" dirty="0">
              <a:solidFill>
                <a:srgbClr val="0033CC"/>
              </a:solidFill>
              <a:ea typeface="HY견고딕" panose="02030600000101010101" pitchFamily="18" charset="-127"/>
            </a:endParaRPr>
          </a:p>
          <a:p>
            <a:pPr algn="just" defTabSz="360000">
              <a:lnSpc>
                <a:spcPct val="150000"/>
              </a:lnSpc>
            </a:pPr>
            <a:endParaRPr lang="en-US" altLang="ko-KR" sz="2400" b="1" dirty="0">
              <a:solidFill>
                <a:srgbClr val="0033CC"/>
              </a:solidFill>
              <a:ea typeface="HY견고딕" panose="02030600000101010101" pitchFamily="18" charset="-127"/>
            </a:endParaRPr>
          </a:p>
          <a:p>
            <a:pPr algn="just" defTabSz="360000">
              <a:lnSpc>
                <a:spcPct val="150000"/>
              </a:lnSpc>
            </a:pPr>
            <a:endParaRPr lang="en-US" altLang="ko-KR" sz="30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1. Broadcast frequencies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n-ea"/>
              </a:rPr>
              <a:t>  Longwave AM Radio		148.5-283.5 kHz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Medium Wave AM Radio	530-1710 kHz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n-ea"/>
              </a:rPr>
              <a:t>  Shortwave AM Radio 	3-30 MHz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n-ea"/>
              </a:rPr>
              <a:t>  FM Radio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n-ea"/>
              </a:rPr>
              <a:t>			</a:t>
            </a:r>
            <a:r>
              <a:rPr lang="en-US" altLang="ko-KR" sz="2000" b="1" dirty="0">
                <a:latin typeface="+mn-ea"/>
              </a:rPr>
              <a:t>	</a:t>
            </a:r>
            <a:r>
              <a:rPr lang="en-US" altLang="ko-KR" sz="2000" b="1" dirty="0" smtClean="0">
                <a:latin typeface="+mn-ea"/>
              </a:rPr>
              <a:t>87.5-108.0 MHz (ITU Region I)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n-ea"/>
              </a:rPr>
              <a:t>			</a:t>
            </a:r>
            <a:r>
              <a:rPr lang="en-US" altLang="ko-KR" sz="2000" b="1" dirty="0">
                <a:latin typeface="+mn-ea"/>
              </a:rPr>
              <a:t>	</a:t>
            </a:r>
            <a:r>
              <a:rPr lang="en-US" altLang="ko-KR" sz="2000" b="1" dirty="0" smtClean="0">
                <a:latin typeface="+mn-ea"/>
              </a:rPr>
              <a:t>87.9-107.9 MHz (ITU Region II)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n-ea"/>
              </a:rPr>
              <a:t>			</a:t>
            </a:r>
            <a:r>
              <a:rPr lang="en-US" altLang="ko-KR" sz="2000" b="1" dirty="0">
                <a:latin typeface="+mn-ea"/>
              </a:rPr>
              <a:t>	</a:t>
            </a:r>
            <a:r>
              <a:rPr lang="en-US" altLang="ko-KR" sz="2000" b="1" dirty="0" smtClean="0">
                <a:latin typeface="+mn-ea"/>
              </a:rPr>
              <a:t>76.0-90.0 MHz (Japan)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TV				54- 698 MHz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latin typeface="+mn-ea"/>
              </a:rPr>
              <a:t>	</a:t>
            </a:r>
            <a:r>
              <a:rPr lang="en-US" altLang="ko-KR" sz="2000" b="1" dirty="0" smtClean="0">
                <a:latin typeface="+mn-ea"/>
              </a:rPr>
              <a:t>Americas, Caribbean, South Korea, Taiwan, the Philippines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latin typeface="+mn-ea"/>
              </a:rPr>
              <a:t>	</a:t>
            </a:r>
            <a:r>
              <a:rPr lang="en-US" altLang="ko-KR" sz="2000" b="1" dirty="0" smtClean="0">
                <a:latin typeface="+mn-ea"/>
              </a:rPr>
              <a:t>54-88 MHz VHF Low-band (Band I), </a:t>
            </a:r>
            <a:r>
              <a:rPr lang="en-US" altLang="ko-KR" sz="2000" b="1" dirty="0" err="1" smtClean="0">
                <a:latin typeface="+mn-ea"/>
              </a:rPr>
              <a:t>ch.</a:t>
            </a:r>
            <a:r>
              <a:rPr lang="en-US" altLang="ko-KR" sz="2000" b="1" dirty="0" smtClean="0">
                <a:latin typeface="+mn-ea"/>
              </a:rPr>
              <a:t> 2-6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>
                <a:latin typeface="+mn-ea"/>
              </a:rPr>
              <a:t>	</a:t>
            </a:r>
            <a:r>
              <a:rPr lang="en-US" altLang="ko-KR" sz="2000" b="1" dirty="0" smtClean="0">
                <a:latin typeface="+mn-ea"/>
              </a:rPr>
              <a:t>174-216 MHz VHF High-band (Band III), </a:t>
            </a:r>
            <a:r>
              <a:rPr lang="en-US" altLang="ko-KR" sz="2000" b="1" dirty="0" err="1" smtClean="0">
                <a:latin typeface="+mn-ea"/>
              </a:rPr>
              <a:t>ch.</a:t>
            </a:r>
            <a:r>
              <a:rPr lang="en-US" altLang="ko-KR" sz="2000" b="1" dirty="0" smtClean="0">
                <a:latin typeface="+mn-ea"/>
              </a:rPr>
              <a:t> 7-13</a:t>
            </a:r>
          </a:p>
        </p:txBody>
      </p:sp>
    </p:spTree>
    <p:extLst>
      <p:ext uri="{BB962C8B-B14F-4D97-AF65-F5344CB8AC3E}">
        <p14:creationId xmlns:p14="http://schemas.microsoft.com/office/powerpoint/2010/main" val="27349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1. 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Broadcasting frequencies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b="1" dirty="0" smtClean="0">
                <a:latin typeface="+mj-lt"/>
                <a:ea typeface="HY견고딕" panose="02030600000101010101" pitchFamily="18" charset="-127"/>
              </a:rPr>
              <a:t> 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Band I 	47-88 MHz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Band II	87.5-108.0 MHz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Band III	174-250 MHz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Band IV	474-602 MHz (BBC)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Band V	614-854 MHz (BBC)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Band VI	11.7-12.7 GHz </a:t>
            </a:r>
          </a:p>
        </p:txBody>
      </p:sp>
    </p:spTree>
    <p:extLst>
      <p:ext uri="{BB962C8B-B14F-4D97-AF65-F5344CB8AC3E}">
        <p14:creationId xmlns:p14="http://schemas.microsoft.com/office/powerpoint/2010/main" val="37751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2. </a:t>
            </a:r>
            <a:r>
              <a:rPr lang="en-US" altLang="ko-KR" sz="2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GNSS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 f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requencies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</p:txBody>
      </p:sp>
      <p:pic>
        <p:nvPicPr>
          <p:cNvPr id="2052" name="Picture 4" descr="https://ukamsat.files.wordpress.com/2012/05/gnss-credit-microwave-journal-5m34-f1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47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3. Aeronautical telemetry f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requencies (</a:t>
            </a:r>
            <a:r>
              <a:rPr lang="en-US" altLang="ko-KR" sz="2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WRC'07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)</a:t>
            </a:r>
            <a:endParaRPr lang="en-US" altLang="ko-KR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4" y="1196752"/>
            <a:ext cx="797014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35" y="512583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33CC"/>
                </a:solidFill>
                <a:ea typeface="HY견고딕" panose="02030600000101010101" pitchFamily="18" charset="-127"/>
              </a:rPr>
              <a:t>Ref: M. Rice, </a:t>
            </a:r>
            <a:r>
              <a:rPr lang="en-US" altLang="ko-KR" b="1" dirty="0" err="1">
                <a:solidFill>
                  <a:srgbClr val="0033CC"/>
                </a:solidFill>
                <a:ea typeface="HY견고딕" panose="02030600000101010101" pitchFamily="18" charset="-127"/>
              </a:rPr>
              <a:t>DTIC</a:t>
            </a:r>
            <a:r>
              <a:rPr lang="en-US" altLang="ko-KR" b="1" dirty="0">
                <a:solidFill>
                  <a:srgbClr val="0033CC"/>
                </a:solidFill>
                <a:ea typeface="HY견고딕" panose="02030600000101010101" pitchFamily="18" charset="-127"/>
              </a:rPr>
              <a:t>, </a:t>
            </a:r>
            <a:r>
              <a:rPr lang="en-US" altLang="ko-KR" b="1" dirty="0" err="1">
                <a:solidFill>
                  <a:srgbClr val="0033CC"/>
                </a:solidFill>
                <a:ea typeface="HY견고딕" panose="02030600000101010101" pitchFamily="18" charset="-127"/>
              </a:rPr>
              <a:t>AD578383</a:t>
            </a:r>
            <a:endParaRPr lang="ko-KR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4. Short range devices (SRDs)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658741"/>
            <a:ext cx="8748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A) All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3.155-3.195 </a:t>
            </a: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MHz </a:t>
            </a: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Hearing </a:t>
            </a: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aids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6.765-6.795 MHz ISM, non-specific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13.553-13.567 MHz ISM, RFID, NFC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26.957-27.283 MHz Citizen's band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315-316 MHz China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40.669-40.700 MHz ISM, non-specific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260-470 MHz Canada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402-405 </a:t>
            </a: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MHz </a:t>
            </a: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ISM, Active </a:t>
            </a: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medical implants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433.050-434.790 MHz ISM,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LPD433</a:t>
            </a:r>
            <a:endParaRPr lang="en-US" altLang="ko-KR" sz="1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863-870 MHz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SRD860</a:t>
            </a:r>
            <a:endParaRPr lang="en-US" altLang="ko-KR" sz="1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902-928 MHz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Canda</a:t>
            </a:r>
            <a:endParaRPr lang="en-US" altLang="ko-KR" sz="1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915-928 MHz Australia</a:t>
            </a:r>
          </a:p>
        </p:txBody>
      </p:sp>
    </p:spTree>
    <p:extLst>
      <p:ext uri="{BB962C8B-B14F-4D97-AF65-F5344CB8AC3E}">
        <p14:creationId xmlns:p14="http://schemas.microsoft.com/office/powerpoint/2010/main" val="16412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2.400-2.4835 GHz Wi-Fi, amateur radio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5.725-5.875 GHz ISM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5.795-5.805 GHz Automatic toll collection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ea typeface="HY견고딕" panose="02030600000101010101" pitchFamily="18" charset="-127"/>
              </a:rPr>
              <a:t>5.805-5.815 GHz Automatic toll collection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76-77 GHz Automotive long range radar (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LRR</a:t>
            </a: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61.0-61.5 GHz ISM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122-123 GHz ISM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244-246 GHz ISM</a:t>
            </a:r>
            <a:endParaRPr lang="en-US" altLang="ko-KR" sz="1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6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B) Global license-free SRD frequencies in MHz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Europe: 433.05-434.79, 868.0-870.0, 863.0-870.0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U.S.: 260-470, 902-928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Canada: 260-470, 902-928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Japan: 426.0375-426.1125, 429.175-429.7375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China: 315.0-316.0, 430.0-432.0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rgbClr val="0033CC"/>
                </a:solidFill>
                <a:ea typeface="HY견고딕" panose="02030600000101010101" pitchFamily="18" charset="-127"/>
              </a:rPr>
              <a:t>Austalia</a:t>
            </a:r>
            <a:r>
              <a:rPr lang="en-US" altLang="ko-KR" sz="16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: 433.05-434.79, 915-928</a:t>
            </a:r>
          </a:p>
        </p:txBody>
      </p:sp>
    </p:spTree>
    <p:extLst>
      <p:ext uri="{BB962C8B-B14F-4D97-AF65-F5344CB8AC3E}">
        <p14:creationId xmlns:p14="http://schemas.microsoft.com/office/powerpoint/2010/main" val="432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C)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대한민국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소출력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무선기기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코드없는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 전화기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= 46.510-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46.970MHz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/49.695-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49.970MHz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                   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= 914.01-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914.9875MHz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/959.0125-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959.9875MHz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특정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소출력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= 219.000-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224.125MHz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= 424.700-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424.950MHz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무선마이크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74MHz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106-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107MHz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220MHz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740-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750MHz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928-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929MHz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무선조정용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173MHz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산업용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중장비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크레인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5mW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173MHz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447MHz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자동문 제어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자동차 시동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5mW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311MHz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자동차 시동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안전시스템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447MHz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도난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화재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경보장치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33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786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I. Frequency Bands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	1. </a:t>
            </a:r>
            <a:r>
              <a:rPr lang="en-US" altLang="ko-KR" sz="2400" b="1" dirty="0" err="1" smtClean="0">
                <a:solidFill>
                  <a:srgbClr val="0033CC"/>
                </a:solidFill>
              </a:rPr>
              <a:t>ITU</a:t>
            </a:r>
            <a:r>
              <a:rPr lang="en-US" altLang="ko-KR" sz="2400" b="1" dirty="0" smtClean="0">
                <a:solidFill>
                  <a:srgbClr val="0033CC"/>
                </a:solidFill>
              </a:rPr>
              <a:t> bands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	2. ECM bands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	3</a:t>
            </a:r>
            <a:r>
              <a:rPr lang="en-US" altLang="ko-KR" sz="2400" b="1" dirty="0">
                <a:solidFill>
                  <a:srgbClr val="0033CC"/>
                </a:solidFill>
                <a:ea typeface="HY견고딕" panose="02030600000101010101" pitchFamily="18" charset="-127"/>
              </a:rPr>
              <a:t>. EU/NATO radio bands </a:t>
            </a: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alternative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	4</a:t>
            </a:r>
            <a:r>
              <a:rPr lang="en-US" altLang="ko-KR" sz="2400" b="1" dirty="0">
                <a:solidFill>
                  <a:srgbClr val="0033CC"/>
                </a:solidFill>
                <a:ea typeface="HY견고딕" panose="02030600000101010101" pitchFamily="18" charset="-127"/>
              </a:rPr>
              <a:t>. IEEE </a:t>
            </a: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radio bands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	5</a:t>
            </a:r>
            <a:r>
              <a:rPr lang="en-US" altLang="ko-KR" sz="2400" b="1" dirty="0">
                <a:solidFill>
                  <a:srgbClr val="0033CC"/>
                </a:solidFill>
                <a:ea typeface="HY견고딕" panose="02030600000101010101" pitchFamily="18" charset="-127"/>
              </a:rPr>
              <a:t>. Waveguide frequency bands</a:t>
            </a:r>
          </a:p>
          <a:p>
            <a:pPr algn="just" defTabSz="360000">
              <a:lnSpc>
                <a:spcPct val="150000"/>
              </a:lnSpc>
            </a:pPr>
            <a:endParaRPr lang="en-US" altLang="ko-KR" sz="2400" b="1" dirty="0">
              <a:solidFill>
                <a:srgbClr val="0033CC"/>
              </a:solidFill>
              <a:ea typeface="HY견고딕" panose="02030600000101010101" pitchFamily="18" charset="-127"/>
            </a:endParaRPr>
          </a:p>
          <a:p>
            <a:pPr algn="just" defTabSz="360000">
              <a:lnSpc>
                <a:spcPct val="150000"/>
              </a:lnSpc>
            </a:pPr>
            <a:endParaRPr lang="en-US" altLang="ko-KR" sz="2400" b="1" dirty="0">
              <a:solidFill>
                <a:srgbClr val="0033CC"/>
              </a:solidFill>
              <a:ea typeface="HY견고딕" panose="02030600000101010101" pitchFamily="18" charset="-127"/>
            </a:endParaRPr>
          </a:p>
          <a:p>
            <a:pPr algn="just" defTabSz="360000">
              <a:lnSpc>
                <a:spcPct val="150000"/>
              </a:lnSpc>
            </a:pPr>
            <a:endParaRPr lang="en-US" altLang="ko-KR" sz="30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영상전송용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= 2.410-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2.470GHz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시각 장애인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유도신호용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235MHz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고정장치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358MHz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휴대장치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10mW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ISM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대역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13.560MHz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교통카드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모형기기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무선조정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27.120MHz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생활무선국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모형기기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무선조정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40.690MHz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모형기기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무선조정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915MHz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국가 사용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2.450GHz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아마추어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이동체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식별장치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무선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LAN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5.800GHz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아마추어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방송중계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군레이더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무선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LAN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24.125GHz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아마추어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고주파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이용설비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국내 허가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/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신고 불필요 </a:t>
            </a:r>
            <a:r>
              <a:rPr lang="ko-KR" altLang="en-US" sz="1600" b="1" dirty="0" err="1" smtClean="0">
                <a:solidFill>
                  <a:srgbClr val="0033CC"/>
                </a:solidFill>
                <a:latin typeface="+mn-ea"/>
              </a:rPr>
              <a:t>무선주파수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322MHz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미만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500</a:t>
            </a:r>
            <a:r>
              <a:rPr lang="el-GR" altLang="ko-KR" sz="1600" b="1" dirty="0" smtClean="0">
                <a:solidFill>
                  <a:srgbClr val="0033CC"/>
                </a:solidFill>
                <a:latin typeface="+mn-ea"/>
              </a:rPr>
              <a:t>μ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V/m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이하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.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15MHz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이하에서는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6</a:t>
            </a:r>
            <a:r>
              <a:rPr lang="el-GR" altLang="ko-KR" sz="1600" b="1" dirty="0" smtClean="0">
                <a:solidFill>
                  <a:srgbClr val="0033CC"/>
                </a:solidFill>
                <a:latin typeface="+mn-ea"/>
              </a:rPr>
              <a:t>π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/</a:t>
            </a:r>
            <a:r>
              <a:rPr lang="el-GR" altLang="ko-KR" sz="1600" b="1" dirty="0" smtClean="0">
                <a:solidFill>
                  <a:srgbClr val="0033CC"/>
                </a:solidFill>
                <a:latin typeface="+mn-ea"/>
              </a:rPr>
              <a:t>λ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를 곱함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322MHz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이상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미만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35</a:t>
            </a:r>
            <a:r>
              <a:rPr lang="el-GR" altLang="ko-KR" sz="1600" b="1" dirty="0">
                <a:solidFill>
                  <a:srgbClr val="0033CC"/>
                </a:solidFill>
                <a:latin typeface="+mn-ea"/>
              </a:rPr>
              <a:t>μ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V/m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이하</a:t>
            </a:r>
            <a:endParaRPr lang="en-US" altLang="ko-KR" sz="1600" b="1" dirty="0" smtClean="0">
              <a:solidFill>
                <a:srgbClr val="0033C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10GHz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이상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150GHz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미만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3.5f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l-GR" altLang="ko-KR" sz="1600" b="1" dirty="0">
                <a:solidFill>
                  <a:srgbClr val="0033CC"/>
                </a:solidFill>
                <a:latin typeface="+mn-ea"/>
              </a:rPr>
              <a:t>μ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V/m, f(GHz), 500</a:t>
            </a:r>
            <a:r>
              <a:rPr lang="el-GR" altLang="ko-KR" sz="1600" b="1" dirty="0">
                <a:solidFill>
                  <a:srgbClr val="0033CC"/>
                </a:solidFill>
                <a:latin typeface="+mn-ea"/>
              </a:rPr>
              <a:t>μ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V/m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초과시 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500</a:t>
            </a:r>
            <a:r>
              <a:rPr lang="el-GR" altLang="ko-KR" sz="1600" b="1" dirty="0">
                <a:solidFill>
                  <a:srgbClr val="0033CC"/>
                </a:solidFill>
                <a:latin typeface="+mn-ea"/>
              </a:rPr>
              <a:t>μ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V/m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로 한다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  </a:t>
            </a:r>
            <a:r>
              <a:rPr lang="en-US" altLang="ko-KR" sz="1600" b="1" dirty="0" err="1" smtClean="0">
                <a:solidFill>
                  <a:srgbClr val="0033CC"/>
                </a:solidFill>
                <a:latin typeface="+mn-ea"/>
              </a:rPr>
              <a:t>150GHz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이상</a:t>
            </a:r>
            <a:r>
              <a:rPr lang="en-US" altLang="ko-KR" sz="1600" b="1" dirty="0" smtClean="0">
                <a:solidFill>
                  <a:srgbClr val="0033CC"/>
                </a:solidFill>
                <a:latin typeface="+mn-ea"/>
              </a:rPr>
              <a:t>: 500</a:t>
            </a:r>
            <a:r>
              <a:rPr lang="el-GR" altLang="ko-KR" sz="1600" b="1" dirty="0">
                <a:solidFill>
                  <a:srgbClr val="0033CC"/>
                </a:solidFill>
                <a:latin typeface="+mn-ea"/>
              </a:rPr>
              <a:t>μ</a:t>
            </a:r>
            <a:r>
              <a:rPr lang="en-US" altLang="ko-KR" sz="1600" b="1" dirty="0">
                <a:solidFill>
                  <a:srgbClr val="0033CC"/>
                </a:solidFill>
                <a:latin typeface="+mn-ea"/>
              </a:rPr>
              <a:t>V/m </a:t>
            </a:r>
            <a:r>
              <a:rPr lang="ko-KR" altLang="en-US" sz="1600" b="1" dirty="0" smtClean="0">
                <a:solidFill>
                  <a:srgbClr val="0033CC"/>
                </a:solidFill>
                <a:latin typeface="+mn-ea"/>
              </a:rPr>
              <a:t>이하</a:t>
            </a:r>
            <a:endParaRPr lang="en-US" altLang="ko-KR" sz="1600" b="1" dirty="0">
              <a:solidFill>
                <a:srgbClr val="0033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67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625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US Amateur Radio Frequency Allocation</a:t>
            </a: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+mn-ea"/>
              </a:rPr>
              <a:t>송신출력 상한선</a:t>
            </a:r>
            <a:r>
              <a:rPr lang="en-US" altLang="ko-KR" b="1" dirty="0" smtClean="0">
                <a:latin typeface="+mn-ea"/>
              </a:rPr>
              <a:t>: 1.5 kW PEP, 200 W PEP on HF bands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160-m	1.8-2.0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80-m	3.5-4.0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60-m	5.332-5.4035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40-m	7.025-7.300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30-m	10.10-10.15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20-m	14.025-14.350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17-m	18.068-18.168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15-m	21.025-21.450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12-m	24.890-24.990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10-m	28.0-29.7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6-m	50.0-54.0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2-m	144.0-148.0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1.25-m 	222-225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70-cm 	420-450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33-cm	902-928 MHz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23-cm 	1270-1295 MHz</a:t>
            </a:r>
          </a:p>
        </p:txBody>
      </p:sp>
    </p:spTree>
    <p:extLst>
      <p:ext uri="{BB962C8B-B14F-4D97-AF65-F5344CB8AC3E}">
        <p14:creationId xmlns:p14="http://schemas.microsoft.com/office/powerpoint/2010/main" val="24373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492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US Amateur Radio Frequency Allocation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Higher Frequencies (GHz):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2.30-2.31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2.39-2.45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3.30-3.50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5.65-5.925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10.0-10.5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24.0-24.25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47.0-47.2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76.0-81.0 (76-77 GHz suspended due to vehicle radar interference)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122.25-123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134-141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241-250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All above 300</a:t>
            </a:r>
          </a:p>
        </p:txBody>
      </p:sp>
    </p:spTree>
    <p:extLst>
      <p:ext uri="{BB962C8B-B14F-4D97-AF65-F5344CB8AC3E}">
        <p14:creationId xmlns:p14="http://schemas.microsoft.com/office/powerpoint/2010/main" val="38552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625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Radio Astronomy Frequencies (Europe)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 MHz band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13.35-13.41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22.55-25.67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37.5-38.25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73-74.6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150.05-153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322-328.6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406.1-410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608-614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2. GHz band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1.4-1.427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1.66-1.6605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1.6605-1.6684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1.6684-1.670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1.7188-1.7222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2.655-2.690</a:t>
            </a:r>
          </a:p>
        </p:txBody>
      </p:sp>
    </p:spTree>
    <p:extLst>
      <p:ext uri="{BB962C8B-B14F-4D97-AF65-F5344CB8AC3E}">
        <p14:creationId xmlns:p14="http://schemas.microsoft.com/office/powerpoint/2010/main" val="12907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625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Radio Astronomy Frequencies (Europe)</a:t>
            </a:r>
          </a:p>
          <a:p>
            <a:pPr>
              <a:lnSpc>
                <a:spcPct val="120000"/>
              </a:lnSpc>
            </a:pPr>
            <a:r>
              <a:rPr lang="en-US" altLang="ko-KR" b="1" dirty="0">
                <a:latin typeface="+mn-ea"/>
              </a:rPr>
              <a:t>2. GHz band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2.69-2.70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3.260-3.267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3.332-3.339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3.3458-3.3525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4.80-4.99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4.99-5.00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5.00-5.03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6.6500-6.6752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10.60-10.68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14.47-14.50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15.20-15.35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15.35-15.40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22.01-22.21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22.21-22.50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22.71-22.86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23.07-23.12</a:t>
            </a:r>
          </a:p>
        </p:txBody>
      </p:sp>
    </p:spTree>
    <p:extLst>
      <p:ext uri="{BB962C8B-B14F-4D97-AF65-F5344CB8AC3E}">
        <p14:creationId xmlns:p14="http://schemas.microsoft.com/office/powerpoint/2010/main" val="12293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492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Radio Astronomy Frequencies (Europe)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</a:t>
            </a:r>
            <a:r>
              <a:rPr lang="en-US" altLang="ko-KR" b="1" dirty="0">
                <a:latin typeface="+mn-ea"/>
              </a:rPr>
              <a:t>. GHz band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23.6-24.0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31.2-31.3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31.3-31.5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36.43-36.50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42.5-43.5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48.94-49.04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51.40-54.25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58.2-59.0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72.77-72.91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86-92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92-94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latin typeface="+mn-ea"/>
              </a:rPr>
              <a:t>95-100</a:t>
            </a:r>
          </a:p>
        </p:txBody>
      </p:sp>
    </p:spTree>
    <p:extLst>
      <p:ext uri="{BB962C8B-B14F-4D97-AF65-F5344CB8AC3E}">
        <p14:creationId xmlns:p14="http://schemas.microsoft.com/office/powerpoint/2010/main" val="10053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Cellular Phone Frequencies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64230"/>
              </p:ext>
            </p:extLst>
          </p:nvPr>
        </p:nvGraphicFramePr>
        <p:xfrm>
          <a:off x="251520" y="1052736"/>
          <a:ext cx="8712968" cy="4525964"/>
        </p:xfrm>
        <a:graphic>
          <a:graphicData uri="http://schemas.openxmlformats.org/drawingml/2006/table">
            <a:tbl>
              <a:tblPr/>
              <a:tblGrid>
                <a:gridCol w="3024336"/>
                <a:gridCol w="1728192"/>
                <a:gridCol w="936104"/>
                <a:gridCol w="3024336"/>
              </a:tblGrid>
              <a:tr h="53697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Current / Planned Technologies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Previous 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Technologies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</a:rPr>
                        <a:t>Band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</a:rPr>
                        <a:t>UHF Frequency (MHz)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67112">
                <a:tc>
                  <a:txBody>
                    <a:bodyPr/>
                    <a:lstStyle/>
                    <a:p>
                      <a:pPr algn="ctr"/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3G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4G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pt-BR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MediaFLO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</a:rPr>
                        <a:t> (defunct), </a:t>
                      </a:r>
                      <a:endParaRPr lang="pt-BR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pt-BR" sz="15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DVB-H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UHF TV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52-69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698-806 MHz)*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</a:rPr>
                        <a:t>698–806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67112"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SMR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iDEN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, ESMR CDMA (future), ESMR LTE (future)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UHF TV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70-83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806-890 MHz)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806–824 and 851–869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6979"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GSM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IS-95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 (CDMA), 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3G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AMPS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5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IS-136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D-AMPS)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824–849 and 869–894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697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>
                          <a:solidFill>
                            <a:schemeClr val="tx1"/>
                          </a:solidFill>
                          <a:effectLst/>
                        </a:rPr>
                        <a:t>1400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1392–1395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1432–1435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6979">
                <a:tc>
                  <a:txBody>
                    <a:bodyPr/>
                    <a:lstStyle/>
                    <a:p>
                      <a:pPr algn="ctr"/>
                      <a:r>
                        <a:rPr lang="nl-NL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GSM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nl-NL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IS-95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  <a:effectLst/>
                        </a:rPr>
                        <a:t> (CDMA), </a:t>
                      </a:r>
                      <a:r>
                        <a:rPr lang="nl-NL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3G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nl-NL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4G</a:t>
                      </a:r>
                      <a:endParaRPr lang="nl-NL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IS-136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D-AMPS)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</a:rPr>
                        <a:t>PCS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1850–1910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1930–1990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6979"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3G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4G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AWS</a:t>
                      </a: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1710–1755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</a:rPr>
                        <a:t>2110–2155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845"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4G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5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BRS/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</a:rPr>
                        <a:t>EBS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 dirty="0" smtClean="0">
                          <a:solidFill>
                            <a:schemeClr val="tx1"/>
                          </a:solidFill>
                          <a:effectLst/>
                        </a:rPr>
                        <a:t>2496–2690</a:t>
                      </a:r>
                      <a:endParaRPr lang="en-US" altLang="ko-KR" sz="15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11" marR="76711" marT="38356" marB="383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NTIA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Special 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Pub. 00-40]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2415"/>
            <a:ext cx="8388424" cy="46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Power 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NTIA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Special 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Pub. 00-40]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7" y="980728"/>
            <a:ext cx="825503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</a:rPr>
              <a:t>1. </a:t>
            </a:r>
            <a:r>
              <a:rPr lang="en-US" altLang="ko-KR" sz="2600" b="1" dirty="0" err="1" smtClean="0">
                <a:solidFill>
                  <a:srgbClr val="0033CC"/>
                </a:solidFill>
              </a:rPr>
              <a:t>ITU</a:t>
            </a:r>
            <a:r>
              <a:rPr lang="en-US" altLang="ko-KR" sz="2600" b="1" dirty="0" smtClean="0">
                <a:solidFill>
                  <a:srgbClr val="0033CC"/>
                </a:solidFill>
              </a:rPr>
              <a:t> (International Radio Union) bands</a:t>
            </a:r>
            <a:endParaRPr lang="en-US" altLang="ko-KR" sz="2600" b="1" dirty="0" smtClean="0">
              <a:solidFill>
                <a:srgbClr val="0033CC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200" b="1" dirty="0" smtClean="0"/>
              <a:t>  1 (ELF)	3-30 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2 (SLF)	30-300 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/>
              <a:t>  3 (ULF)	0.3-3 kHz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/>
              <a:t>  4 (VLF)	3-30 kHz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6 (LF)	30-300 kHz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/>
              <a:t>  7 (MF)	0.3-3 MHz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 smtClean="0"/>
              <a:t>  8 (HF)	3-30 MHz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9 (VHF)	30-300 MHz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10 (UHF)	0.3-3 GHz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11 (SHF)	3-30 GHz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12 (EHF)	30-300 GHz</a:t>
            </a:r>
          </a:p>
          <a:p>
            <a:pPr>
              <a:lnSpc>
                <a:spcPct val="13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13 (THF)	0.3-3 THz</a:t>
            </a:r>
          </a:p>
        </p:txBody>
      </p:sp>
    </p:spTree>
    <p:extLst>
      <p:ext uri="{BB962C8B-B14F-4D97-AF65-F5344CB8AC3E}">
        <p14:creationId xmlns:p14="http://schemas.microsoft.com/office/powerpoint/2010/main" val="3411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77511" cy="4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2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7130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6054"/>
            <a:ext cx="8352000" cy="4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1"/>
            <a:ext cx="8352000" cy="16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7468"/>
            <a:ext cx="8352000" cy="35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6" y="1061272"/>
            <a:ext cx="8352000" cy="4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4" y="1556792"/>
            <a:ext cx="8352000" cy="514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1272"/>
            <a:ext cx="8352000" cy="4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1272"/>
            <a:ext cx="8352000" cy="4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498199"/>
            <a:ext cx="8352000" cy="13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5" y="2881632"/>
            <a:ext cx="8352000" cy="110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Satellite Frequencies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+mn-ea"/>
              </a:rPr>
              <a:t>UHF-band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- Shuttle Orbiter UHF System: backup for the S-band and Ku-band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systems. 243.0, 259.7, 296.8 MHz</a:t>
            </a:r>
          </a:p>
        </p:txBody>
      </p:sp>
    </p:spTree>
    <p:extLst>
      <p:ext uri="{BB962C8B-B14F-4D97-AF65-F5344CB8AC3E}">
        <p14:creationId xmlns:p14="http://schemas.microsoft.com/office/powerpoint/2010/main" val="42864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Satellite Frequencies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/>
              <a:t>L-band </a:t>
            </a:r>
            <a:r>
              <a:rPr lang="en-US" altLang="ko-KR" sz="2000" b="1" dirty="0"/>
              <a:t>(1–2 GHz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- GPS: 1.164-1.300 GHz, 1.544-1.610 GHz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Satellite </a:t>
            </a:r>
            <a:r>
              <a:rPr lang="en-US" altLang="ko-KR" sz="2000" b="1" dirty="0"/>
              <a:t>mobile </a:t>
            </a:r>
            <a:r>
              <a:rPr lang="en-US" altLang="ko-KR" sz="2000" b="1" dirty="0" smtClean="0"/>
              <a:t>phone  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Iridium: 1.616-1.6265 MHz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Immarsat</a:t>
            </a:r>
            <a:r>
              <a:rPr lang="en-US" altLang="ko-KR" sz="2000" b="1" dirty="0" smtClean="0"/>
              <a:t>: 1.525-1.6465 MHz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Thuraya</a:t>
            </a:r>
            <a:r>
              <a:rPr lang="en-US" altLang="ko-KR" sz="2000" b="1" dirty="0" smtClean="0"/>
              <a:t>: 1.525-1.661 MHz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</a:t>
            </a:r>
            <a:r>
              <a:rPr lang="en-US" altLang="ko-KR" sz="2000" b="1" dirty="0" err="1" smtClean="0"/>
              <a:t>WorldSpace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satellite </a:t>
            </a:r>
            <a:r>
              <a:rPr lang="en-US" altLang="ko-KR" sz="2000" b="1" dirty="0" smtClean="0"/>
              <a:t>radio (DAB): 1.452-1.492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</a:t>
            </a:r>
            <a:r>
              <a:rPr lang="en-US" altLang="ko-KR" sz="2000" b="1" dirty="0" err="1" smtClean="0"/>
              <a:t>MSS</a:t>
            </a:r>
            <a:r>
              <a:rPr lang="en-US" altLang="ko-KR" sz="2000" b="1" dirty="0" smtClean="0"/>
              <a:t>, </a:t>
            </a:r>
            <a:r>
              <a:rPr lang="en-US" altLang="ko-KR" sz="2000" b="1" dirty="0" err="1" smtClean="0"/>
              <a:t>BGAN</a:t>
            </a:r>
            <a:r>
              <a:rPr lang="en-US" altLang="ko-KR" sz="2000" b="1" dirty="0" smtClean="0"/>
              <a:t>, </a:t>
            </a:r>
            <a:r>
              <a:rPr lang="en-US" altLang="ko-KR" sz="2000" b="1" dirty="0" err="1" smtClean="0"/>
              <a:t>FleetBroadband</a:t>
            </a:r>
            <a:r>
              <a:rPr lang="en-US" altLang="ko-KR" sz="2000" b="1" dirty="0" smtClean="0"/>
              <a:t>, Global Handheld Satellite Phone: 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  up 1.6264-1.6605 GHz, down </a:t>
            </a:r>
            <a:r>
              <a:rPr lang="en-US" altLang="ko-KR" sz="2000" b="1" dirty="0"/>
              <a:t>1.525-1.559 </a:t>
            </a:r>
            <a:r>
              <a:rPr lang="en-US" altLang="ko-KR" sz="2000" b="1" dirty="0" smtClean="0"/>
              <a:t>GHz 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</a:t>
            </a:r>
            <a:r>
              <a:rPr lang="en-US" altLang="ko-KR" sz="2000" b="1" dirty="0" err="1" smtClean="0"/>
              <a:t>COSPAS-SARSAT</a:t>
            </a:r>
            <a:r>
              <a:rPr lang="en-US" altLang="ko-KR" sz="2000" b="1" dirty="0" smtClean="0"/>
              <a:t>: search and rescue satellite radiolocation system</a:t>
            </a:r>
          </a:p>
          <a:p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65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/>
              <a:t>S-band </a:t>
            </a:r>
            <a:r>
              <a:rPr lang="en-US" altLang="ko-KR" sz="2000" b="1" dirty="0"/>
              <a:t>(2–4 GHz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Deep space bands</a:t>
            </a:r>
            <a:r>
              <a:rPr lang="en-US" altLang="ko-KR" sz="2000" b="1" dirty="0"/>
              <a:t>: </a:t>
            </a:r>
            <a:r>
              <a:rPr lang="en-US" altLang="ko-KR" sz="2000" b="1" dirty="0" smtClean="0"/>
              <a:t>uplink </a:t>
            </a:r>
            <a:r>
              <a:rPr lang="en-US" altLang="ko-KR" sz="2000" b="1" dirty="0"/>
              <a:t>2.11-2.12 </a:t>
            </a:r>
            <a:r>
              <a:rPr lang="en-US" altLang="ko-KR" sz="2000" b="1" dirty="0" smtClean="0"/>
              <a:t>GHz, </a:t>
            </a:r>
            <a:r>
              <a:rPr lang="en-US" altLang="ko-KR" sz="2000" b="1" dirty="0"/>
              <a:t>downlink </a:t>
            </a:r>
            <a:r>
              <a:rPr lang="en-US" altLang="ko-KR" sz="2000" b="1" dirty="0" smtClean="0"/>
              <a:t>2.29-2.30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Near earth bands: </a:t>
            </a:r>
            <a:r>
              <a:rPr lang="en-US" altLang="ko-KR" sz="2000" b="1" dirty="0"/>
              <a:t>uplink 2.025-2.110 </a:t>
            </a:r>
            <a:r>
              <a:rPr lang="en-US" altLang="ko-KR" sz="2000" b="1" dirty="0" smtClean="0"/>
              <a:t>GHz, </a:t>
            </a:r>
            <a:r>
              <a:rPr lang="en-US" altLang="ko-KR" sz="2000" b="1" dirty="0"/>
              <a:t>downlink </a:t>
            </a:r>
            <a:r>
              <a:rPr lang="en-US" altLang="ko-KR" sz="2000" b="1" dirty="0" smtClean="0"/>
              <a:t>2.20-2.29 GHz 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</a:t>
            </a:r>
            <a:r>
              <a:rPr lang="en-US" altLang="ko-KR" sz="2000" b="1" dirty="0" err="1" smtClean="0"/>
              <a:t>MSS</a:t>
            </a:r>
            <a:r>
              <a:rPr lang="en-US" altLang="ko-KR" sz="2000" b="1" dirty="0" smtClean="0"/>
              <a:t> (Mobile Satellite Service): 2.0-2.2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Digital Audio Radio Service (</a:t>
            </a:r>
            <a:r>
              <a:rPr lang="en-US" altLang="ko-KR" sz="2000" b="1" dirty="0" err="1" smtClean="0"/>
              <a:t>DARS</a:t>
            </a:r>
            <a:r>
              <a:rPr lang="en-US" altLang="ko-KR" sz="2000" b="1" dirty="0" smtClean="0"/>
              <a:t>): 2.31-2.36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Earth-to-space communication: 1.98-2.01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Space-to-earth communication: 2.17-2.20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Direct-to-Home satellite TV: 2.5-2.7 GHz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Space Shuttle Orbiter S-band system (</a:t>
            </a:r>
            <a:r>
              <a:rPr lang="en-US" altLang="ko-KR" sz="2000" b="1" dirty="0" err="1" smtClean="0"/>
              <a:t>STDN</a:t>
            </a:r>
            <a:r>
              <a:rPr lang="en-US" altLang="ko-KR" sz="2000" b="1" dirty="0" smtClean="0"/>
              <a:t>, TDRS): 1.7-</a:t>
            </a:r>
            <a:r>
              <a:rPr lang="en-US" altLang="ko-KR" sz="2000" b="1" dirty="0" err="1" smtClean="0"/>
              <a:t>2.3GHz</a:t>
            </a:r>
            <a:endParaRPr lang="en-US" altLang="ko-KR" sz="2000" b="1" dirty="0" smtClean="0"/>
          </a:p>
          <a:p>
            <a:pPr>
              <a:lnSpc>
                <a:spcPct val="130000"/>
              </a:lnSpc>
            </a:pPr>
            <a:r>
              <a:rPr lang="en-US" altLang="ko-KR" sz="2000" b="1" dirty="0" smtClean="0"/>
              <a:t>- </a:t>
            </a:r>
            <a:r>
              <a:rPr lang="en-US" altLang="ko-KR" sz="2000" b="1" dirty="0" err="1" smtClean="0"/>
              <a:t>WIDESTAR</a:t>
            </a:r>
            <a:r>
              <a:rPr lang="en-US" altLang="ko-KR" sz="2000" b="1" dirty="0" smtClean="0"/>
              <a:t> II mobile satellite comm.: </a:t>
            </a:r>
            <a:r>
              <a:rPr lang="en-US" altLang="ko-KR" sz="2000" b="1" dirty="0"/>
              <a:t>uplink </a:t>
            </a:r>
            <a:r>
              <a:rPr lang="en-US" altLang="ko-KR" sz="2000" b="1" dirty="0" smtClean="0"/>
              <a:t>2.66-2.69 GHz, </a:t>
            </a:r>
          </a:p>
          <a:p>
            <a:pPr>
              <a:lnSpc>
                <a:spcPct val="13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downlink 2.505-2.535 GHz</a:t>
            </a:r>
            <a:endParaRPr lang="en-US" altLang="ko-KR" sz="22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73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/>
              <a:t>X-band (8-12 GHz)</a:t>
            </a:r>
            <a:endParaRPr lang="en-US" altLang="ko-KR" sz="2000" b="1" dirty="0"/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- Space communication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Deep space bands: up 7.145-7.190 GHz, down 8.40-8.45 GHz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   Near earth bands: up 7.190-7.235 GHz, down 8.45-8.50 GHz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- Military communication: </a:t>
            </a:r>
            <a:r>
              <a:rPr lang="en-US" altLang="ko-KR" sz="2000" b="1" dirty="0" err="1" smtClean="0"/>
              <a:t>COTM</a:t>
            </a:r>
            <a:r>
              <a:rPr lang="en-US" altLang="ko-KR" sz="2000" b="1" dirty="0"/>
              <a:t> </a:t>
            </a:r>
            <a:r>
              <a:rPr lang="en-US" altLang="ko-KR" sz="2000" b="1" dirty="0" smtClean="0"/>
              <a:t>(communications-on-the-move)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   up 7.9-8.4 GHz, down 7.25-7.75 GHz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  NATO </a:t>
            </a:r>
            <a:r>
              <a:rPr lang="en-US" altLang="ko-KR" sz="2000" b="1" dirty="0" err="1"/>
              <a:t>SATCOM</a:t>
            </a:r>
            <a:r>
              <a:rPr lang="en-US" altLang="ko-KR" sz="2000" b="1" dirty="0"/>
              <a:t> Post-2000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- Civilian communication: 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Skynet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  Wideband Global SATCOM (</a:t>
            </a:r>
            <a:r>
              <a:rPr lang="en-US" altLang="ko-KR" sz="2000" b="1" dirty="0" err="1" smtClean="0"/>
              <a:t>WGS</a:t>
            </a:r>
            <a:r>
              <a:rPr lang="en-US" altLang="ko-KR" sz="20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XTAR</a:t>
            </a:r>
            <a:r>
              <a:rPr lang="en-US" altLang="ko-KR" sz="2000" b="1" dirty="0" smtClean="0"/>
              <a:t>-EUR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 smtClean="0"/>
              <a:t>  </a:t>
            </a:r>
            <a:r>
              <a:rPr lang="en-US" altLang="ko-KR" sz="2000" b="1" dirty="0" err="1" smtClean="0"/>
              <a:t>Spainsat</a:t>
            </a:r>
            <a:endParaRPr lang="en-US" altLang="ko-KR" sz="2000" b="1" dirty="0" smtClean="0"/>
          </a:p>
          <a:p>
            <a:pPr>
              <a:lnSpc>
                <a:spcPct val="12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Sicral</a:t>
            </a:r>
            <a:r>
              <a:rPr lang="en-US" altLang="ko-KR" sz="2000" b="1" dirty="0" smtClean="0"/>
              <a:t>, Syracuse, </a:t>
            </a:r>
          </a:p>
          <a:p>
            <a:pPr>
              <a:lnSpc>
                <a:spcPct val="12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DC-MS Series 2</a:t>
            </a:r>
          </a:p>
        </p:txBody>
      </p:sp>
    </p:spTree>
    <p:extLst>
      <p:ext uri="{BB962C8B-B14F-4D97-AF65-F5344CB8AC3E}">
        <p14:creationId xmlns:p14="http://schemas.microsoft.com/office/powerpoint/2010/main" val="30836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smtClean="0"/>
              <a:t>Ku-band </a:t>
            </a:r>
            <a:r>
              <a:rPr lang="en-US" altLang="ko-KR" sz="2000" b="1" dirty="0"/>
              <a:t>(12–18 GHz)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- Space communication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Shuttle Orbiter Ku-band System:  15.25-17.25 GHz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- Civilian communication: direct broadcast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  up 14 GHz, down 10.70-12.75 </a:t>
            </a:r>
            <a:r>
              <a:rPr lang="en-US" altLang="ko-KR" sz="2000" b="1" dirty="0"/>
              <a:t>GHz 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83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2. ECM bands (EU/NATO/US)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A	0 – 250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B	250-500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C	0.5-1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D	1-2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E	2-3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F	3-4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G	4-6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H	6-8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I	9-10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J	10-20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K	20-40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L	40-60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M	60-100 GHz</a:t>
            </a:r>
          </a:p>
        </p:txBody>
      </p:sp>
    </p:spTree>
    <p:extLst>
      <p:ext uri="{BB962C8B-B14F-4D97-AF65-F5344CB8AC3E}">
        <p14:creationId xmlns:p14="http://schemas.microsoft.com/office/powerpoint/2010/main" val="36859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51356"/>
            <a:ext cx="87484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Radar Frequency Usage [US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DoC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, NTIA </a:t>
            </a:r>
            <a:r>
              <a:rPr lang="en-US" altLang="ko-KR" sz="2200" b="1" dirty="0" err="1" smtClean="0">
                <a:solidFill>
                  <a:srgbClr val="0070C0"/>
                </a:solidFill>
                <a:latin typeface="+mn-ea"/>
              </a:rPr>
              <a:t>Specil</a:t>
            </a:r>
            <a:r>
              <a:rPr lang="en-US" altLang="ko-KR" sz="2200" b="1" dirty="0" smtClean="0">
                <a:solidFill>
                  <a:srgbClr val="0070C0"/>
                </a:solidFill>
                <a:latin typeface="+mn-ea"/>
              </a:rPr>
              <a:t> Pub. 00-40]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err="1" smtClean="0"/>
              <a:t>Ka</a:t>
            </a:r>
            <a:r>
              <a:rPr lang="en-US" altLang="ko-KR" sz="2000" b="1" dirty="0" smtClean="0"/>
              <a:t>-band </a:t>
            </a:r>
            <a:r>
              <a:rPr lang="en-US" altLang="ko-KR" sz="2000" b="1" dirty="0"/>
              <a:t>(26–40 GHz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- Military: up 30.0-31.0 GHz, down 20.2-21.2 GHz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- Civilian: up 27.5-30.0 GHz, down 17.7-20.2 GHz</a:t>
            </a: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   </a:t>
            </a:r>
            <a:r>
              <a:rPr lang="en-US" altLang="ko-KR" sz="2000" b="1" dirty="0" err="1" smtClean="0">
                <a:latin typeface="+mn-ea"/>
              </a:rPr>
              <a:t>VSAT</a:t>
            </a:r>
            <a:r>
              <a:rPr lang="en-US" altLang="ko-KR" sz="2000" b="1" dirty="0" smtClean="0">
                <a:latin typeface="+mn-ea"/>
              </a:rPr>
              <a:t>: up 29.6-30.0 GHz, down 19.8-20.2 GHz</a:t>
            </a:r>
          </a:p>
        </p:txBody>
      </p:sp>
    </p:spTree>
    <p:extLst>
      <p:ext uri="{BB962C8B-B14F-4D97-AF65-F5344CB8AC3E}">
        <p14:creationId xmlns:p14="http://schemas.microsoft.com/office/powerpoint/2010/main" val="23813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3. EU/NATO r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adio bands alternative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I	100-150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G 	150-225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P	225-400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L	0.39-1.55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S	1.55-3.90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C	3.9-6.2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X	6.2-10.9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K	10.9-36.0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Ku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	10.9-20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err="1" smtClean="0">
                <a:latin typeface="+mj-lt"/>
                <a:ea typeface="HY견고딕" panose="02030600000101010101" pitchFamily="18" charset="-127"/>
              </a:rPr>
              <a:t>Ka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	20-36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Q    	36-46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V	46-56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W 	56-100 GHz</a:t>
            </a:r>
          </a:p>
        </p:txBody>
      </p:sp>
    </p:spTree>
    <p:extLst>
      <p:ext uri="{BB962C8B-B14F-4D97-AF65-F5344CB8AC3E}">
        <p14:creationId xmlns:p14="http://schemas.microsoft.com/office/powerpoint/2010/main" val="40545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577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4. IEEE radio bands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HF	  3-30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VHF	  30-300 MHz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UHF	  0.3-3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L	  1-2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S 	  2-4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C	  4-8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X	  8-12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Ku	  12-18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K	  18-27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err="1" smtClean="0">
                <a:latin typeface="+mj-lt"/>
                <a:ea typeface="HY견고딕" panose="02030600000101010101" pitchFamily="18" charset="-127"/>
              </a:rPr>
              <a:t>Ka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     27-40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V	  40-75 GHz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W	  75-110 GHz </a:t>
            </a:r>
          </a:p>
          <a:p>
            <a:pPr>
              <a:lnSpc>
                <a:spcPct val="120000"/>
              </a:lnSpc>
            </a:pPr>
            <a:r>
              <a:rPr lang="en-US" altLang="ko-KR" sz="2200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sz="2200" b="1" dirty="0" smtClean="0">
                <a:latin typeface="+mj-lt"/>
                <a:ea typeface="HY견고딕" panose="02030600000101010101" pitchFamily="18" charset="-127"/>
              </a:rPr>
              <a:t> mm	  30-300 GHz</a:t>
            </a:r>
          </a:p>
        </p:txBody>
      </p:sp>
    </p:spTree>
    <p:extLst>
      <p:ext uri="{BB962C8B-B14F-4D97-AF65-F5344CB8AC3E}">
        <p14:creationId xmlns:p14="http://schemas.microsoft.com/office/powerpoint/2010/main" val="24655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1356"/>
            <a:ext cx="87484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5. </a:t>
            </a:r>
            <a:r>
              <a:rPr lang="en-US" altLang="ko-KR" sz="2600" b="1" dirty="0" smtClean="0">
                <a:solidFill>
                  <a:srgbClr val="0033CC"/>
                </a:solidFill>
                <a:latin typeface="+mj-lt"/>
                <a:ea typeface="HY견고딕" panose="02030600000101010101" pitchFamily="18" charset="-127"/>
              </a:rPr>
              <a:t>Waveguide frequency bands</a:t>
            </a:r>
            <a:endParaRPr lang="en-US" altLang="ko-KR" sz="2600" b="1" dirty="0" smtClean="0">
              <a:solidFill>
                <a:srgbClr val="0033CC"/>
              </a:solidFill>
              <a:latin typeface="+mj-lt"/>
              <a:ea typeface="HY견고딕" panose="02030600000101010101" pitchFamily="18" charset="-127"/>
            </a:endParaRPr>
          </a:p>
          <a:p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 R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	1.70-2.60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D	2.20-3.30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S	2.60-3.95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E	3.30-4.90 GHz</a:t>
            </a:r>
          </a:p>
          <a:p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 G	3.95-5.85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F	4.90-7.05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C	5.85-8.20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H	7.05-10.10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X    	8.2-12.4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Ku	12.4-18.0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K	15.0-26.5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err="1" smtClean="0">
                <a:latin typeface="+mj-lt"/>
                <a:ea typeface="HY견고딕" panose="02030600000101010101" pitchFamily="18" charset="-127"/>
              </a:rPr>
              <a:t>Ka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	26.5-40.0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Q	33-50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U	40-60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V	40-75 GHz</a:t>
            </a:r>
          </a:p>
          <a:p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 W	75-110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F	90-140 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D	110-170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GHz</a:t>
            </a: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G	140-220 GHz</a:t>
            </a:r>
            <a:endParaRPr lang="en-US" altLang="ko-KR" b="1" dirty="0" smtClean="0">
              <a:latin typeface="+mj-lt"/>
              <a:ea typeface="HY견고딕" panose="02030600000101010101" pitchFamily="18" charset="-127"/>
            </a:endParaRPr>
          </a:p>
          <a:p>
            <a:r>
              <a:rPr lang="en-US" altLang="ko-KR" b="1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en-US" altLang="ko-KR" b="1" dirty="0" smtClean="0">
                <a:latin typeface="+mj-lt"/>
                <a:ea typeface="HY견고딕" panose="02030600000101010101" pitchFamily="18" charset="-127"/>
              </a:rPr>
              <a:t> Y	325-500 GHz</a:t>
            </a:r>
          </a:p>
        </p:txBody>
      </p:sp>
      <p:pic>
        <p:nvPicPr>
          <p:cNvPr id="1026" name="Picture 2" descr="http://cc.ee.ntu.edu.tw/~jfkiang/electromagnetic%20wave/demonstrations/demo_17/index.3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5979" r="8947" b="16732"/>
          <a:stretch/>
        </p:blipFill>
        <p:spPr bwMode="auto">
          <a:xfrm>
            <a:off x="3958046" y="940526"/>
            <a:ext cx="3709852" cy="22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002397"/>
              </p:ext>
            </p:extLst>
          </p:nvPr>
        </p:nvGraphicFramePr>
        <p:xfrm>
          <a:off x="4355976" y="4005064"/>
          <a:ext cx="288032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015920" imgH="406080" progId="Equation.DSMT4">
                  <p:embed/>
                </p:oleObj>
              </mc:Choice>
              <mc:Fallback>
                <p:oleObj name="Equation" r:id="rId4" imgW="10159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6" y="4005064"/>
                        <a:ext cx="2880321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9350"/>
              </p:ext>
            </p:extLst>
          </p:nvPr>
        </p:nvGraphicFramePr>
        <p:xfrm>
          <a:off x="4319588" y="5300663"/>
          <a:ext cx="30607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079280" imgH="203040" progId="Equation.DSMT4">
                  <p:embed/>
                </p:oleObj>
              </mc:Choice>
              <mc:Fallback>
                <p:oleObj name="Equation" r:id="rId6" imgW="1079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9588" y="5300663"/>
                        <a:ext cx="306070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05198"/>
              </p:ext>
            </p:extLst>
          </p:nvPr>
        </p:nvGraphicFramePr>
        <p:xfrm>
          <a:off x="4427984" y="3488145"/>
          <a:ext cx="1070146" cy="43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8" imgW="406080" imgH="164880" progId="Equation.DSMT4">
                  <p:embed/>
                </p:oleObj>
              </mc:Choice>
              <mc:Fallback>
                <p:oleObj name="Equation" r:id="rId8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7984" y="3488145"/>
                        <a:ext cx="1070146" cy="434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5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786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II. </a:t>
            </a:r>
            <a:r>
              <a:rPr lang="en-US" altLang="ko-KR" sz="2400" b="1" dirty="0" err="1" smtClean="0">
                <a:solidFill>
                  <a:srgbClr val="0033CC"/>
                </a:solidFill>
              </a:rPr>
              <a:t>ITU</a:t>
            </a:r>
            <a:r>
              <a:rPr lang="en-US" altLang="ko-KR" sz="2400" b="1" dirty="0" smtClean="0">
                <a:solidFill>
                  <a:srgbClr val="0033CC"/>
                </a:solidFill>
              </a:rPr>
              <a:t> Regions</a:t>
            </a: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</a:rPr>
              <a:t>	1. </a:t>
            </a:r>
            <a:r>
              <a:rPr lang="en-US" altLang="ko-KR" sz="2400" b="1" dirty="0" err="1" smtClean="0">
                <a:solidFill>
                  <a:srgbClr val="0033CC"/>
                </a:solidFill>
              </a:rPr>
              <a:t>ITU</a:t>
            </a:r>
            <a:endParaRPr lang="en-US" altLang="ko-KR" sz="2400" b="1" dirty="0" smtClean="0">
              <a:solidFill>
                <a:srgbClr val="0033CC"/>
              </a:solidFill>
            </a:endParaRPr>
          </a:p>
          <a:p>
            <a:pPr algn="just" defTabSz="360000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	2</a:t>
            </a:r>
            <a:r>
              <a:rPr lang="en-US" altLang="ko-KR" sz="2400" b="1" dirty="0">
                <a:solidFill>
                  <a:srgbClr val="0033CC"/>
                </a:solidFill>
                <a:ea typeface="HY견고딕" panose="02030600000101010101" pitchFamily="18" charset="-127"/>
              </a:rPr>
              <a:t>. </a:t>
            </a:r>
            <a:r>
              <a:rPr lang="en-US" altLang="ko-KR" sz="2400" b="1" dirty="0" err="1">
                <a:solidFill>
                  <a:srgbClr val="0033CC"/>
                </a:solidFill>
                <a:ea typeface="HY견고딕" panose="02030600000101010101" pitchFamily="18" charset="-127"/>
              </a:rPr>
              <a:t>ITU</a:t>
            </a:r>
            <a:r>
              <a:rPr lang="en-US" altLang="ko-KR" sz="2400" b="1" dirty="0">
                <a:solidFill>
                  <a:srgbClr val="0033CC"/>
                </a:solidFill>
                <a:ea typeface="HY견고딕" panose="02030600000101010101" pitchFamily="18" charset="-127"/>
              </a:rPr>
              <a:t> radio spectrum </a:t>
            </a:r>
            <a:r>
              <a:rPr lang="en-US" altLang="ko-KR" sz="2400" b="1" dirty="0" smtClean="0">
                <a:solidFill>
                  <a:srgbClr val="0033CC"/>
                </a:solidFill>
                <a:ea typeface="HY견고딕" panose="02030600000101010101" pitchFamily="18" charset="-127"/>
              </a:rPr>
              <a:t>regions</a:t>
            </a:r>
            <a:endParaRPr lang="en-US" altLang="ko-KR" sz="2000" dirty="0">
              <a:solidFill>
                <a:srgbClr val="0033CC"/>
              </a:solidFill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3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8748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>
                <a:solidFill>
                  <a:srgbClr val="0033CC"/>
                </a:solidFill>
                <a:latin typeface="+mn-ea"/>
              </a:rPr>
              <a:t>1. </a:t>
            </a:r>
            <a:r>
              <a:rPr lang="en-US" altLang="ko-KR" sz="2200" b="1" dirty="0" err="1" smtClean="0">
                <a:solidFill>
                  <a:srgbClr val="0033CC"/>
                </a:solidFill>
                <a:latin typeface="+mn-ea"/>
              </a:rPr>
              <a:t>ITU</a:t>
            </a:r>
            <a:r>
              <a:rPr lang="en-US" altLang="ko-KR" sz="22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ko-KR" sz="2200" b="1" dirty="0" smtClean="0">
                <a:solidFill>
                  <a:srgbClr val="0033CC"/>
                </a:solidFill>
                <a:latin typeface="+mn-ea"/>
              </a:rPr>
              <a:t>(International Telecommunication Union</a:t>
            </a:r>
            <a:r>
              <a:rPr lang="en-US" altLang="ko-KR" sz="2200" b="1" dirty="0" smtClean="0">
                <a:solidFill>
                  <a:srgbClr val="0033CC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latin typeface="+mn-ea"/>
              </a:rPr>
              <a:t> </a:t>
            </a:r>
            <a:r>
              <a:rPr lang="en-US" altLang="ko-KR" sz="2200" b="1" dirty="0" smtClean="0">
                <a:latin typeface="+mn-ea"/>
              </a:rPr>
              <a:t>-</a:t>
            </a:r>
            <a:r>
              <a:rPr lang="en-US" altLang="ko-KR" sz="2200" b="1" dirty="0" smtClean="0">
                <a:latin typeface="+mn-ea"/>
              </a:rPr>
              <a:t> </a:t>
            </a:r>
            <a:r>
              <a:rPr lang="ko-KR" altLang="en-US" sz="2200" b="1" dirty="0" smtClean="0">
                <a:latin typeface="+mn-ea"/>
              </a:rPr>
              <a:t>국제전기통신연합</a:t>
            </a:r>
            <a:endParaRPr lang="en-US" altLang="ko-KR" sz="2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- </a:t>
            </a:r>
            <a:r>
              <a:rPr lang="ko-KR" altLang="en-US" sz="2000" b="1" dirty="0" smtClean="0">
                <a:latin typeface="+mn-ea"/>
              </a:rPr>
              <a:t>유엔 산하 기구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전기통신 관련 국제협력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- ITU-R (</a:t>
            </a:r>
            <a:r>
              <a:rPr lang="ko-KR" altLang="en-US" sz="2000" b="1" dirty="0" smtClean="0">
                <a:latin typeface="+mn-ea"/>
              </a:rPr>
              <a:t>무선통신</a:t>
            </a:r>
            <a:r>
              <a:rPr lang="en-US" altLang="ko-KR" sz="2000" b="1" dirty="0" smtClean="0">
                <a:latin typeface="+mn-ea"/>
              </a:rPr>
              <a:t>): 1927</a:t>
            </a:r>
            <a:r>
              <a:rPr lang="ko-KR" altLang="en-US" sz="2000" b="1" dirty="0" smtClean="0">
                <a:latin typeface="+mn-ea"/>
              </a:rPr>
              <a:t>년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출범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- ITU-T (</a:t>
            </a:r>
            <a:r>
              <a:rPr lang="ko-KR" altLang="en-US" sz="2000" b="1" dirty="0" smtClean="0">
                <a:latin typeface="+mn-ea"/>
              </a:rPr>
              <a:t>표준화</a:t>
            </a:r>
            <a:r>
              <a:rPr lang="en-US" altLang="ko-KR" sz="2000" b="1" dirty="0" smtClean="0">
                <a:latin typeface="+mn-ea"/>
              </a:rPr>
              <a:t>): 1956</a:t>
            </a:r>
            <a:r>
              <a:rPr lang="ko-KR" altLang="en-US" sz="2000" b="1" dirty="0" smtClean="0">
                <a:latin typeface="+mn-ea"/>
              </a:rPr>
              <a:t>년 출범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- ITU-D (</a:t>
            </a:r>
            <a:r>
              <a:rPr lang="ko-KR" altLang="en-US" sz="2000" b="1" dirty="0" smtClean="0">
                <a:latin typeface="+mn-ea"/>
              </a:rPr>
              <a:t>개발</a:t>
            </a:r>
            <a:r>
              <a:rPr lang="en-US" altLang="ko-KR" sz="2000" b="1" dirty="0" smtClean="0">
                <a:latin typeface="+mn-ea"/>
              </a:rPr>
              <a:t>): 1992</a:t>
            </a:r>
            <a:r>
              <a:rPr lang="ko-KR" altLang="en-US" sz="2000" b="1" dirty="0" smtClean="0">
                <a:latin typeface="+mn-ea"/>
              </a:rPr>
              <a:t>년 출범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- ITU Telecom (</a:t>
            </a:r>
            <a:r>
              <a:rPr lang="ko-KR" altLang="en-US" sz="2000" b="1" dirty="0" smtClean="0">
                <a:latin typeface="+mn-ea"/>
              </a:rPr>
              <a:t>행사</a:t>
            </a:r>
            <a:r>
              <a:rPr lang="en-US" altLang="ko-KR" sz="2000" b="1" dirty="0" smtClean="0">
                <a:latin typeface="+mn-ea"/>
              </a:rPr>
              <a:t>): 1971</a:t>
            </a:r>
            <a:r>
              <a:rPr lang="ko-KR" altLang="en-US" sz="2000" b="1" dirty="0" smtClean="0">
                <a:latin typeface="+mn-ea"/>
              </a:rPr>
              <a:t>년 출범</a:t>
            </a:r>
            <a:r>
              <a:rPr lang="en-US" altLang="ko-KR" sz="2000" b="1" dirty="0" smtClean="0">
                <a:latin typeface="+mn-ea"/>
              </a:rPr>
              <a:t>. ITU Telecom World 2011 (40</a:t>
            </a:r>
            <a:r>
              <a:rPr lang="ko-KR" altLang="en-US" sz="2000" b="1" dirty="0" smtClean="0">
                <a:latin typeface="+mn-ea"/>
              </a:rPr>
              <a:t>주년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- WRC (</a:t>
            </a:r>
            <a:r>
              <a:rPr lang="ko-KR" altLang="en-US" sz="2000" b="1" dirty="0" smtClean="0">
                <a:latin typeface="+mn-ea"/>
              </a:rPr>
              <a:t>규정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협약</a:t>
            </a:r>
            <a:r>
              <a:rPr lang="en-US" altLang="ko-KR" sz="2000" b="1" dirty="0" smtClean="0">
                <a:latin typeface="+mn-ea"/>
              </a:rPr>
              <a:t>): World </a:t>
            </a:r>
            <a:r>
              <a:rPr lang="en-US" altLang="ko-KR" sz="2000" b="1" dirty="0" err="1" smtClean="0">
                <a:latin typeface="+mn-ea"/>
              </a:rPr>
              <a:t>Radiocommunication</a:t>
            </a:r>
            <a:r>
              <a:rPr lang="en-US" altLang="ko-KR" sz="2000" b="1" dirty="0" smtClean="0">
                <a:latin typeface="+mn-ea"/>
              </a:rPr>
              <a:t> Conferences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3-4</a:t>
            </a:r>
            <a:r>
              <a:rPr lang="ko-KR" altLang="en-US" sz="2000" b="1" dirty="0" smtClean="0">
                <a:latin typeface="+mn-ea"/>
              </a:rPr>
              <a:t>년 주기로 개최</a:t>
            </a:r>
            <a:r>
              <a:rPr lang="en-US" altLang="ko-KR" sz="2000" b="1" dirty="0" smtClean="0">
                <a:latin typeface="+mn-ea"/>
              </a:rPr>
              <a:t>. </a:t>
            </a:r>
            <a:r>
              <a:rPr lang="ko-KR" altLang="en-US" sz="2000" b="1" dirty="0" smtClean="0">
                <a:latin typeface="+mn-ea"/>
              </a:rPr>
              <a:t>주파수 사용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정지</a:t>
            </a:r>
            <a:r>
              <a:rPr lang="en-US" altLang="ko-KR" sz="2000" b="1" dirty="0" smtClean="0">
                <a:latin typeface="+mn-ea"/>
              </a:rPr>
              <a:t>/</a:t>
            </a:r>
            <a:r>
              <a:rPr lang="ko-KR" altLang="en-US" sz="2000" b="1" dirty="0" err="1" smtClean="0">
                <a:latin typeface="+mn-ea"/>
              </a:rPr>
              <a:t>비정지</a:t>
            </a:r>
            <a:r>
              <a:rPr lang="ko-KR" altLang="en-US" sz="2000" b="1" dirty="0" smtClean="0">
                <a:latin typeface="+mn-ea"/>
              </a:rPr>
              <a:t> 위성궤도 관련 국제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</a:t>
            </a:r>
            <a:r>
              <a:rPr lang="ko-KR" altLang="en-US" sz="2000" b="1" dirty="0" smtClean="0">
                <a:latin typeface="+mn-ea"/>
              </a:rPr>
              <a:t>규약의 심의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개정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제정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49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1253</Words>
  <Application>Microsoft Office PowerPoint</Application>
  <PresentationFormat>화면 슬라이드 쇼(4:3)</PresentationFormat>
  <Paragraphs>366</Paragraphs>
  <Slides>40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2" baseType="lpstr">
      <vt:lpstr>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Ahn</dc:creator>
  <cp:lastModifiedBy>Ahn</cp:lastModifiedBy>
  <cp:revision>65</cp:revision>
  <dcterms:created xsi:type="dcterms:W3CDTF">2016-03-13T03:12:01Z</dcterms:created>
  <dcterms:modified xsi:type="dcterms:W3CDTF">2017-09-16T01:37:54Z</dcterms:modified>
</cp:coreProperties>
</file>