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77" r:id="rId2"/>
    <p:sldId id="676" r:id="rId3"/>
    <p:sldId id="702" r:id="rId4"/>
    <p:sldId id="757" r:id="rId5"/>
    <p:sldId id="730" r:id="rId6"/>
    <p:sldId id="694" r:id="rId7"/>
    <p:sldId id="759" r:id="rId8"/>
    <p:sldId id="695" r:id="rId9"/>
    <p:sldId id="758" r:id="rId10"/>
    <p:sldId id="696" r:id="rId11"/>
    <p:sldId id="760" r:id="rId12"/>
    <p:sldId id="763" r:id="rId13"/>
    <p:sldId id="699" r:id="rId14"/>
    <p:sldId id="725" r:id="rId15"/>
    <p:sldId id="767" r:id="rId16"/>
    <p:sldId id="768" r:id="rId17"/>
    <p:sldId id="769" r:id="rId18"/>
    <p:sldId id="766" r:id="rId19"/>
    <p:sldId id="736" r:id="rId20"/>
    <p:sldId id="739" r:id="rId21"/>
    <p:sldId id="756" r:id="rId22"/>
    <p:sldId id="770" r:id="rId23"/>
    <p:sldId id="711" r:id="rId24"/>
    <p:sldId id="713" r:id="rId25"/>
    <p:sldId id="712" r:id="rId26"/>
    <p:sldId id="714" r:id="rId27"/>
    <p:sldId id="771" r:id="rId28"/>
    <p:sldId id="751" r:id="rId29"/>
    <p:sldId id="778" r:id="rId30"/>
    <p:sldId id="775" r:id="rId31"/>
    <p:sldId id="776" r:id="rId32"/>
    <p:sldId id="777" r:id="rId33"/>
    <p:sldId id="752" r:id="rId34"/>
    <p:sldId id="773" r:id="rId35"/>
    <p:sldId id="735" r:id="rId36"/>
  </p:sldIdLst>
  <p:sldSz cx="9144000" cy="6858000" type="screen4x3"/>
  <p:notesSz cx="7099300" cy="10234613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76" autoAdjust="0"/>
    <p:restoredTop sz="94687" autoAdjust="0"/>
  </p:normalViewPr>
  <p:slideViewPr>
    <p:cSldViewPr>
      <p:cViewPr varScale="1">
        <p:scale>
          <a:sx n="99" d="100"/>
          <a:sy n="99" d="100"/>
        </p:scale>
        <p:origin x="47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294" y="-10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85.10638" units="1/cm"/>
          <inkml:channelProperty channel="Y" name="resolution" value="51.18483" units="1/cm"/>
          <inkml:channelProperty channel="T" name="resolution" value="1" units="1/dev"/>
        </inkml:channelProperties>
      </inkml:inkSource>
      <inkml:timestamp xml:id="ts0" timeString="2021-03-09T02:26:14.79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8569 8097 0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137" cy="512304"/>
          </a:xfrm>
          <a:prstGeom prst="rect">
            <a:avLst/>
          </a:prstGeom>
        </p:spPr>
        <p:txBody>
          <a:bodyPr vert="horz" lIns="94754" tIns="47377" rIns="94754" bIns="4737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0507" y="0"/>
            <a:ext cx="3077137" cy="512304"/>
          </a:xfrm>
          <a:prstGeom prst="rect">
            <a:avLst/>
          </a:prstGeom>
        </p:spPr>
        <p:txBody>
          <a:bodyPr vert="horz" lIns="94754" tIns="47377" rIns="94754" bIns="4737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148B67B-A7F3-48F3-BB2B-A12CB6BAA840}" type="datetimeFigureOut">
              <a:rPr lang="ko-KR" altLang="en-US"/>
              <a:pPr>
                <a:defRPr/>
              </a:pPr>
              <a:t>2024-03-14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4" tIns="47377" rIns="94754" bIns="47377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9600" y="4861156"/>
            <a:ext cx="5680103" cy="4605821"/>
          </a:xfrm>
          <a:prstGeom prst="rect">
            <a:avLst/>
          </a:prstGeom>
        </p:spPr>
        <p:txBody>
          <a:bodyPr vert="horz" lIns="94754" tIns="47377" rIns="94754" bIns="47377" rtlCol="0"/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720674"/>
            <a:ext cx="3077137" cy="512303"/>
          </a:xfrm>
          <a:prstGeom prst="rect">
            <a:avLst/>
          </a:prstGeom>
        </p:spPr>
        <p:txBody>
          <a:bodyPr vert="horz" lIns="94754" tIns="47377" rIns="94754" bIns="4737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0507" y="9720674"/>
            <a:ext cx="3077137" cy="512303"/>
          </a:xfrm>
          <a:prstGeom prst="rect">
            <a:avLst/>
          </a:prstGeom>
        </p:spPr>
        <p:txBody>
          <a:bodyPr vert="horz" lIns="94754" tIns="47377" rIns="94754" bIns="4737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EE70800-4D8A-4159-B68C-CC136B8A54B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34559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EDAF78-175F-4214-A514-F2B8D1228308}" type="slidenum">
              <a:rPr lang="ko-KR" altLang="en-US" smtClean="0"/>
              <a:pPr>
                <a:defRPr/>
              </a:pPr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591A38-50CE-4DE2-8D46-9634BC89AA54}" type="slidenum">
              <a:rPr lang="en-US">
                <a:solidFill>
                  <a:srgbClr val="000000"/>
                </a:solidFill>
              </a:rPr>
              <a:pPr/>
              <a:t>31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780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591A38-50CE-4DE2-8D46-9634BC89AA54}" type="slidenum">
              <a:rPr lang="en-US">
                <a:solidFill>
                  <a:srgbClr val="000000"/>
                </a:solidFill>
              </a:rPr>
              <a:pPr/>
              <a:t>32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32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EDAF78-175F-4214-A514-F2B8D1228308}" type="slidenum">
              <a:rPr lang="ko-KR" altLang="en-US" smtClean="0"/>
              <a:pPr>
                <a:defRPr/>
              </a:pPr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7796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144BB-4694-43CC-A428-16E68EDEEC42}" type="datetime1">
              <a:rPr lang="ko-KR" altLang="en-US"/>
              <a:pPr>
                <a:defRPr/>
              </a:pPr>
              <a:t>2024-03-14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8D775-485E-466E-B9FF-99AF2D09AAB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7476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58437-1F9D-476B-A00C-9150EF5325A8}" type="datetime1">
              <a:rPr lang="ko-KR" altLang="en-US"/>
              <a:pPr>
                <a:defRPr/>
              </a:pPr>
              <a:t>2024-03-14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4ECDC-9561-404E-B7BD-B07FDC90896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6979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71FAD-BE1B-4988-B880-363703F240D5}" type="datetime1">
              <a:rPr lang="ko-KR" altLang="en-US"/>
              <a:pPr>
                <a:defRPr/>
              </a:pPr>
              <a:t>2024-03-14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469E5-FCA8-44DE-A8AA-47496B6D239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5076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6B2AC-8493-4B2C-B89E-02B5DE32BF68}" type="datetime1">
              <a:rPr lang="ko-KR" altLang="en-US"/>
              <a:pPr>
                <a:defRPr/>
              </a:pPr>
              <a:t>2024-03-14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CBCD8-9B8E-4042-BEE6-A2EC148CB12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6112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65FBB-6904-4A4C-B4F4-33877DE76054}" type="datetime1">
              <a:rPr lang="ko-KR" altLang="en-US"/>
              <a:pPr>
                <a:defRPr/>
              </a:pPr>
              <a:t>2024-03-14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68E81-A9D2-433D-8493-09E8FC5BBBD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3483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555EA-7498-42D5-B911-FF860203B243}" type="datetime1">
              <a:rPr lang="ko-KR" altLang="en-US"/>
              <a:pPr>
                <a:defRPr/>
              </a:pPr>
              <a:t>2024-03-14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BEE94-6D92-4BCF-AB07-83010C86649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8721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369B7-5956-4BED-828C-4D8CF418E997}" type="datetime1">
              <a:rPr lang="ko-KR" altLang="en-US"/>
              <a:pPr>
                <a:defRPr/>
              </a:pPr>
              <a:t>2024-03-14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2A82E-FEF8-47F5-AAE3-0EB98F86EA5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929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63EB6-12D1-4695-B16F-2E08DD6FC323}" type="datetime1">
              <a:rPr lang="ko-KR" altLang="en-US"/>
              <a:pPr>
                <a:defRPr/>
              </a:pPr>
              <a:t>2024-03-14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9925D-67DB-4ECA-8F14-25576C1EBA7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7657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1F704-2142-4DF9-A2FA-2FF3A93CF3B2}" type="datetime1">
              <a:rPr lang="ko-KR" altLang="en-US"/>
              <a:pPr>
                <a:defRPr/>
              </a:pPr>
              <a:t>2024-03-14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BEE01-DC60-4815-A993-3B20DBF4284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451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A38F4-760A-411D-862F-8FE155AC35D9}" type="datetime1">
              <a:rPr lang="ko-KR" altLang="en-US"/>
              <a:pPr>
                <a:defRPr/>
              </a:pPr>
              <a:t>2024-03-14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93154-4D6B-4EF3-8462-B68C36C7EF3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7875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19054-9F2E-430D-974C-10C1222FBD5E}" type="datetime1">
              <a:rPr lang="ko-KR" altLang="en-US"/>
              <a:pPr>
                <a:defRPr/>
              </a:pPr>
              <a:t>2024-03-14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05E60-2AB7-4B4B-B634-EC2CD1D64F2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3180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FADA4A4-2829-4410-8367-2138A80CF8BA}" type="datetime1">
              <a:rPr lang="ko-KR" altLang="en-US"/>
              <a:pPr>
                <a:defRPr/>
              </a:pPr>
              <a:t>2024-03-14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38E5689-601F-4540-A71B-9DA03159A18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png"/><Relationship Id="rId5" Type="http://schemas.openxmlformats.org/officeDocument/2006/relationships/image" Target="../media/image18.wmf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oleObject" Target="../embeddings/oleObject6.bin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5.png"/><Relationship Id="rId4" Type="http://schemas.openxmlformats.org/officeDocument/2006/relationships/image" Target="../media/image2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10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7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line-python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51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oleObject" Target="../embeddings/oleObject3.bin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2.png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그룹 13"/>
          <p:cNvGrpSpPr>
            <a:grpSpLocks/>
          </p:cNvGrpSpPr>
          <p:nvPr/>
        </p:nvGrpSpPr>
        <p:grpSpPr bwMode="auto">
          <a:xfrm>
            <a:off x="0" y="260350"/>
            <a:ext cx="9064937" cy="6264275"/>
            <a:chOff x="107506" y="260865"/>
            <a:chExt cx="9065846" cy="6264590"/>
          </a:xfrm>
        </p:grpSpPr>
        <p:cxnSp>
          <p:nvCxnSpPr>
            <p:cNvPr id="15" name="직선 연결선 14"/>
            <p:cNvCxnSpPr/>
            <p:nvPr/>
          </p:nvCxnSpPr>
          <p:spPr>
            <a:xfrm>
              <a:off x="1115669" y="6525455"/>
              <a:ext cx="705714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8BB916B2-89EA-496D-8231-E5C4523A5560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7656" y="148126"/>
            <a:ext cx="3549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>
                <a:latin typeface="Times New Roman" pitchFamily="18" charset="0"/>
                <a:cs typeface="Times New Roman" pitchFamily="18" charset="0"/>
              </a:rPr>
              <a:t>ICE-5108067 Electromagnetics</a:t>
            </a:r>
            <a:endParaRPr lang="ko-KR" alt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977" y="718220"/>
            <a:ext cx="69847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Lecture 02: Vector Calculus</a:t>
            </a:r>
          </a:p>
          <a:p>
            <a:endParaRPr lang="en-US" altLang="ko-KR" sz="2000"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1. Vector </a:t>
            </a:r>
          </a:p>
          <a:p>
            <a:pPr>
              <a:lnSpc>
                <a:spcPct val="150000"/>
              </a:lnSpc>
            </a:pP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2. Vector Addition and Subraction</a:t>
            </a:r>
          </a:p>
          <a:p>
            <a:pPr>
              <a:lnSpc>
                <a:spcPct val="150000"/>
              </a:lnSpc>
            </a:pP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3. Position Vector and Distance Vector</a:t>
            </a:r>
          </a:p>
          <a:p>
            <a:pPr>
              <a:lnSpc>
                <a:spcPct val="150000"/>
              </a:lnSpc>
            </a:pP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4.  Scalar Product</a:t>
            </a:r>
          </a:p>
          <a:p>
            <a:pPr>
              <a:lnSpc>
                <a:spcPct val="150000"/>
              </a:lnSpc>
            </a:pP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5.  Vector Product</a:t>
            </a:r>
          </a:p>
          <a:p>
            <a:pPr>
              <a:lnSpc>
                <a:spcPct val="150000"/>
              </a:lnSpc>
            </a:pP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6.  Scalar and Vector Triple Products</a:t>
            </a:r>
          </a:p>
          <a:p>
            <a:pPr>
              <a:lnSpc>
                <a:spcPct val="150000"/>
              </a:lnSpc>
            </a:pP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7.  Problems</a:t>
            </a:r>
          </a:p>
          <a:p>
            <a:pPr>
              <a:lnSpc>
                <a:spcPct val="150000"/>
              </a:lnSpc>
            </a:pP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8.  Coding Examples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10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98271" y="139700"/>
            <a:ext cx="769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Scalar Prouct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8676" y="547725"/>
            <a:ext cx="8704574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Scalar or dot product:</a:t>
            </a:r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0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371" y="782197"/>
            <a:ext cx="28495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" name="개체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9836326"/>
              </p:ext>
            </p:extLst>
          </p:nvPr>
        </p:nvGraphicFramePr>
        <p:xfrm>
          <a:off x="623888" y="1390650"/>
          <a:ext cx="194310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20" name="Equation" r:id="rId4" imgW="1942920" imgH="1562040" progId="Equation.DSMT4">
                  <p:embed/>
                </p:oleObj>
              </mc:Choice>
              <mc:Fallback>
                <p:oleObj name="Equation" r:id="rId4" imgW="1942920" imgH="1562040" progId="Equation.DSMT4">
                  <p:embed/>
                  <p:pic>
                    <p:nvPicPr>
                      <p:cNvPr id="9" name="개체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3888" y="1390650"/>
                        <a:ext cx="1943100" cy="156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" name="그룹 24"/>
          <p:cNvGrpSpPr>
            <a:grpSpLocks/>
          </p:cNvGrpSpPr>
          <p:nvPr/>
        </p:nvGrpSpPr>
        <p:grpSpPr bwMode="auto">
          <a:xfrm>
            <a:off x="755387" y="3933056"/>
            <a:ext cx="7931152" cy="1168152"/>
            <a:chOff x="600372" y="4437112"/>
            <a:chExt cx="7932068" cy="1168152"/>
          </a:xfrm>
        </p:grpSpPr>
        <p:cxnSp>
          <p:nvCxnSpPr>
            <p:cNvPr id="26" name="직선 화살표 연결선 25"/>
            <p:cNvCxnSpPr/>
            <p:nvPr/>
          </p:nvCxnSpPr>
          <p:spPr>
            <a:xfrm>
              <a:off x="3131140" y="5071977"/>
              <a:ext cx="571566" cy="1588"/>
            </a:xfrm>
            <a:prstGeom prst="straightConnector1">
              <a:avLst/>
            </a:prstGeom>
            <a:ln w="9525">
              <a:solidFill>
                <a:srgbClr val="CC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그룹 26"/>
            <p:cNvGrpSpPr>
              <a:grpSpLocks/>
            </p:cNvGrpSpPr>
            <p:nvPr/>
          </p:nvGrpSpPr>
          <p:grpSpPr bwMode="auto">
            <a:xfrm>
              <a:off x="3995936" y="4725144"/>
              <a:ext cx="4536504" cy="745595"/>
              <a:chOff x="4067944" y="4581128"/>
              <a:chExt cx="4880206" cy="802084"/>
            </a:xfrm>
          </p:grpSpPr>
          <p:pic>
            <p:nvPicPr>
              <p:cNvPr id="29" name="Picture 1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7944" y="4581128"/>
                <a:ext cx="4880206" cy="3427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" name="Picture 1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2851" y="5085184"/>
                <a:ext cx="2391673" cy="2980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8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372" y="4437112"/>
              <a:ext cx="2315444" cy="1168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44513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11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68676" y="547725"/>
            <a:ext cx="870457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Scalar product</a:t>
            </a:r>
            <a:r>
              <a:rPr lang="ko-KR" altLang="en-US" sz="20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의 활용</a:t>
            </a:r>
            <a:r>
              <a:rPr lang="en-US" altLang="ko-KR" sz="20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- </a:t>
            </a:r>
            <a:r>
              <a:rPr lang="ko-KR" altLang="en-US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직선과 점 사이의 거리</a:t>
            </a:r>
            <a:endParaRPr lang="en-US" altLang="ko-KR" sz="2000"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- </a:t>
            </a:r>
            <a:r>
              <a:rPr lang="ko-KR" altLang="en-US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두 벡터의 사이각</a:t>
            </a:r>
            <a:endParaRPr lang="en-US" altLang="ko-KR" sz="2000"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- </a:t>
            </a:r>
            <a:r>
              <a:rPr lang="ko-KR" altLang="en-US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두 벡터의 수직 여부</a:t>
            </a:r>
            <a:endParaRPr lang="en-US" altLang="ko-KR" sz="2000"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- </a:t>
            </a:r>
            <a:r>
              <a:rPr lang="ko-KR" altLang="en-US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한 벡터를 다른 벡터에 수직인 성분과 수평인 성분으로 분해</a:t>
            </a:r>
            <a:endParaRPr lang="en-US" altLang="ko-KR" sz="2000"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0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98271" y="139700"/>
            <a:ext cx="769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Scalar Prouct</a:t>
            </a:r>
          </a:p>
        </p:txBody>
      </p:sp>
    </p:spTree>
    <p:extLst>
      <p:ext uri="{BB962C8B-B14F-4D97-AF65-F5344CB8AC3E}">
        <p14:creationId xmlns:p14="http://schemas.microsoft.com/office/powerpoint/2010/main" val="2357658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9AE611-6383-4613-AE9B-AAAFA1781735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50" charset="-127"/>
                <a:cs typeface="Times New Roman" pitchFamily="18" charset="0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50" charset="-127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0363" y="548680"/>
            <a:ext cx="870457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1" lang="en-US" altLang="ko-KR" sz="2000" b="0" i="0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Exercise: </a:t>
            </a:r>
          </a:p>
          <a:p>
            <a:pPr marR="0" lvl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ko-KR" sz="2000" noProof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A triangle has vertices </a:t>
            </a:r>
            <a:r>
              <a:rPr lang="en-US" altLang="ko-KR" sz="2000" i="1" noProof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A</a:t>
            </a:r>
            <a:r>
              <a:rPr lang="en-US" altLang="ko-KR" sz="2000" noProof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(3, 2, 2), </a:t>
            </a:r>
            <a:r>
              <a:rPr lang="en-US" altLang="ko-KR" sz="2000" i="1" noProof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B</a:t>
            </a:r>
            <a:r>
              <a:rPr lang="en-US" altLang="ko-KR" sz="2000" noProof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(5, 4, 3), and C(−1, 6, 5)</a:t>
            </a:r>
          </a:p>
          <a:p>
            <a:pPr marR="0" lvl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ko-KR" sz="2000" noProof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Find the base length </a:t>
            </a:r>
            <a:r>
              <a:rPr lang="en-US" altLang="ko-KR" sz="2000" i="1" noProof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R</a:t>
            </a:r>
            <a:r>
              <a:rPr lang="en-US" altLang="ko-KR" sz="2000" i="1" baseline="-25000" noProof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AB</a:t>
            </a:r>
            <a:r>
              <a:rPr lang="en-US" altLang="ko-KR" sz="2000" noProof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= |</a:t>
            </a:r>
            <a:r>
              <a:rPr lang="en-US" altLang="ko-KR" sz="2000" b="1" noProof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R</a:t>
            </a:r>
            <a:r>
              <a:rPr lang="en-US" altLang="ko-KR" sz="2000" i="1" baseline="-25000" noProof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AB</a:t>
            </a:r>
            <a:r>
              <a:rPr lang="en-US" altLang="ko-KR" sz="2000" noProof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|.</a:t>
            </a:r>
          </a:p>
          <a:p>
            <a:pPr marR="0" lvl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en-US" altLang="ko-KR" sz="20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Find</a:t>
            </a:r>
            <a:r>
              <a:rPr kumimoji="1" lang="en-US" altLang="ko-KR" sz="2000" b="0" i="0" u="none" strike="noStrike" kern="1200" cap="none" spc="0" normalizeH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the height with </a:t>
            </a:r>
            <a:r>
              <a:rPr kumimoji="1" lang="en-US" altLang="ko-KR" sz="2000" b="0" i="1" u="none" strike="noStrike" kern="1200" cap="none" spc="0" normalizeH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R</a:t>
            </a:r>
            <a:r>
              <a:rPr kumimoji="1" lang="en-US" altLang="ko-KR" sz="2000" b="0" i="1" u="none" strike="noStrike" kern="1200" cap="none" spc="0" normalizeH="0" baseline="-2500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AB</a:t>
            </a:r>
            <a:r>
              <a:rPr kumimoji="1" lang="en-US" altLang="ko-KR" sz="2000" b="0" i="0" u="none" strike="noStrike" kern="1200" cap="none" spc="0" normalizeH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as the base.</a:t>
            </a:r>
          </a:p>
          <a:p>
            <a:pPr marR="0" lvl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ko-KR" sz="2000" baseline="0" noProof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Find</a:t>
            </a:r>
            <a:r>
              <a:rPr lang="en-US" altLang="ko-KR" sz="2000" noProof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the interior angle at the vertex </a:t>
            </a:r>
            <a:r>
              <a:rPr lang="en-US" altLang="ko-KR" sz="2000" i="1" noProof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A</a:t>
            </a:r>
            <a:r>
              <a:rPr lang="en-US" altLang="ko-KR" sz="2000" noProof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.</a:t>
            </a:r>
            <a:endParaRPr kumimoji="1" lang="en-US" altLang="ko-KR" sz="2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0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98271" y="139700"/>
            <a:ext cx="769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4. Scalar Prouct</a:t>
            </a:r>
          </a:p>
        </p:txBody>
      </p:sp>
    </p:spTree>
    <p:extLst>
      <p:ext uri="{BB962C8B-B14F-4D97-AF65-F5344CB8AC3E}">
        <p14:creationId xmlns:p14="http://schemas.microsoft.com/office/powerpoint/2010/main" val="2817773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13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60363" y="548680"/>
            <a:ext cx="87045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Vector or Cross Product:</a:t>
            </a:r>
          </a:p>
          <a:p>
            <a:pPr>
              <a:lnSpc>
                <a:spcPct val="150000"/>
              </a:lnSpc>
            </a:pP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- Right-hand rule</a:t>
            </a:r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0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8811683"/>
              </p:ext>
            </p:extLst>
          </p:nvPr>
        </p:nvGraphicFramePr>
        <p:xfrm>
          <a:off x="574677" y="1701800"/>
          <a:ext cx="7010400" cy="482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41" name="Equation" r:id="rId3" imgW="7010280" imgH="4825800" progId="Equation.DSMT4">
                  <p:embed/>
                </p:oleObj>
              </mc:Choice>
              <mc:Fallback>
                <p:oleObj name="Equation" r:id="rId3" imgW="7010280" imgH="482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4677" y="1701800"/>
                        <a:ext cx="7010400" cy="482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98271" y="139700"/>
            <a:ext cx="769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Vector Prouct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4990" y="3501008"/>
            <a:ext cx="1778010" cy="1704539"/>
          </a:xfrm>
          <a:prstGeom prst="rect">
            <a:avLst/>
          </a:prstGeom>
        </p:spPr>
      </p:pic>
      <p:graphicFrame>
        <p:nvGraphicFramePr>
          <p:cNvPr id="10" name="개체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3007893"/>
              </p:ext>
            </p:extLst>
          </p:nvPr>
        </p:nvGraphicFramePr>
        <p:xfrm>
          <a:off x="4860032" y="5317874"/>
          <a:ext cx="901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42" name="Equation" r:id="rId6" imgW="901440" imgH="304560" progId="Equation.DSMT4">
                  <p:embed/>
                </p:oleObj>
              </mc:Choice>
              <mc:Fallback>
                <p:oleObj name="Equation" r:id="rId6" imgW="90144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60032" y="5317874"/>
                        <a:ext cx="9017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그림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43166" y="950962"/>
            <a:ext cx="4332572" cy="226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165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14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60363" y="548680"/>
            <a:ext cx="8704574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Lagrange's Identity:</a:t>
            </a:r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0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9778139"/>
              </p:ext>
            </p:extLst>
          </p:nvPr>
        </p:nvGraphicFramePr>
        <p:xfrm>
          <a:off x="766571" y="1387271"/>
          <a:ext cx="69596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51" name="Equation" r:id="rId3" imgW="6959520" imgH="1600200" progId="Equation.DSMT4">
                  <p:embed/>
                </p:oleObj>
              </mc:Choice>
              <mc:Fallback>
                <p:oleObj name="Equation" r:id="rId3" imgW="6959520" imgH="1600200" progId="Equation.DSMT4">
                  <p:embed/>
                  <p:pic>
                    <p:nvPicPr>
                      <p:cNvPr id="7" name="개체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6571" y="1387271"/>
                        <a:ext cx="6959600" cy="160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98271" y="139700"/>
            <a:ext cx="769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Vector Prouct</a:t>
            </a:r>
          </a:p>
        </p:txBody>
      </p:sp>
    </p:spTree>
    <p:extLst>
      <p:ext uri="{BB962C8B-B14F-4D97-AF65-F5344CB8AC3E}">
        <p14:creationId xmlns:p14="http://schemas.microsoft.com/office/powerpoint/2010/main" val="957156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15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60363" y="548680"/>
            <a:ext cx="87045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Area of a parallelepiped: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endParaRPr lang="en-US" altLang="ko-KR" sz="200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endParaRPr lang="en-US" altLang="ko-KR" sz="200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endParaRPr lang="en-US" altLang="ko-KR" sz="200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endParaRPr lang="en-US" altLang="ko-KR" sz="200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Area of a triangle:</a:t>
            </a:r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0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1096316"/>
            <a:ext cx="5616624" cy="1376777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77" y="3528013"/>
            <a:ext cx="3979833" cy="2882776"/>
          </a:xfrm>
          <a:prstGeom prst="rect">
            <a:avLst/>
          </a:prstGeom>
        </p:spPr>
      </p:pic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98271" y="139700"/>
            <a:ext cx="769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Vector Prouct</a:t>
            </a:r>
          </a:p>
        </p:txBody>
      </p:sp>
    </p:spTree>
    <p:extLst>
      <p:ext uri="{BB962C8B-B14F-4D97-AF65-F5344CB8AC3E}">
        <p14:creationId xmlns:p14="http://schemas.microsoft.com/office/powerpoint/2010/main" val="1188180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16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71121" y="548680"/>
            <a:ext cx="870457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Exercise: </a:t>
            </a:r>
            <a:r>
              <a:rPr lang="ko-KR" altLang="en-US" sz="20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곡선으로 둘러 싸인 영역의 면적</a:t>
            </a:r>
            <a:endParaRPr lang="en-US" altLang="ko-KR" sz="200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- </a:t>
            </a:r>
            <a:r>
              <a:rPr lang="ko-KR" altLang="en-US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곡선을 선분을 사용하여 근사화</a:t>
            </a:r>
            <a:endParaRPr lang="en-US" altLang="ko-KR" sz="2000"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- </a:t>
            </a:r>
            <a:r>
              <a:rPr lang="ko-KR" altLang="en-US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선분 시점과 종점의 위치벡터</a:t>
            </a: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: </a:t>
            </a:r>
            <a:r>
              <a:rPr lang="en-US" altLang="ko-KR" sz="2000" b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r</a:t>
            </a:r>
            <a:r>
              <a:rPr lang="en-US" altLang="ko-KR" sz="2000" baseline="-25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1</a:t>
            </a: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, </a:t>
            </a:r>
            <a:r>
              <a:rPr lang="en-US" altLang="ko-KR" sz="2000" b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r</a:t>
            </a:r>
            <a:r>
              <a:rPr lang="en-US" altLang="ko-KR" sz="2000" baseline="-25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2</a:t>
            </a: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, ..., </a:t>
            </a:r>
            <a:r>
              <a:rPr lang="en-US" altLang="ko-KR" sz="2000" b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r</a:t>
            </a:r>
            <a:r>
              <a:rPr lang="en-US" altLang="ko-KR" sz="2000" i="1" baseline="-25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N</a:t>
            </a:r>
          </a:p>
          <a:p>
            <a:pPr>
              <a:lnSpc>
                <a:spcPct val="150000"/>
              </a:lnSpc>
            </a:pP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- </a:t>
            </a:r>
            <a:r>
              <a:rPr lang="ko-KR" altLang="en-US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좌표원점을 점 </a:t>
            </a:r>
            <a:r>
              <a:rPr lang="en-US" altLang="ko-KR" sz="2000" b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P</a:t>
            </a:r>
            <a:r>
              <a:rPr lang="ko-KR" altLang="en-US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에 설정</a:t>
            </a: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: </a:t>
            </a:r>
            <a:r>
              <a:rPr lang="en-US" altLang="ko-KR" sz="2000" b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P </a:t>
            </a: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= (</a:t>
            </a:r>
            <a:r>
              <a:rPr lang="en-US" altLang="ko-KR" b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r</a:t>
            </a:r>
            <a:r>
              <a:rPr lang="en-US" altLang="ko-KR" baseline="-25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1 </a:t>
            </a:r>
            <a:r>
              <a:rPr lang="en-US" altLang="ko-KR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+ </a:t>
            </a:r>
            <a:r>
              <a:rPr lang="en-US" altLang="ko-KR" b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r</a:t>
            </a:r>
            <a:r>
              <a:rPr lang="en-US" altLang="ko-KR" baseline="-25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2 </a:t>
            </a:r>
            <a:r>
              <a:rPr lang="en-US" altLang="ko-KR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+ ...  + </a:t>
            </a:r>
            <a:r>
              <a:rPr lang="en-US" altLang="ko-KR" b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r</a:t>
            </a:r>
            <a:r>
              <a:rPr lang="en-US" altLang="ko-KR" i="1" baseline="-25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N </a:t>
            </a:r>
            <a:r>
              <a:rPr lang="en-US" altLang="ko-KR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) / </a:t>
            </a:r>
            <a:r>
              <a:rPr lang="en-US" altLang="ko-KR" i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N</a:t>
            </a:r>
            <a:endParaRPr lang="en-US" altLang="ko-KR" i="1" baseline="-25000"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- </a:t>
            </a:r>
            <a:r>
              <a:rPr lang="ko-KR" altLang="en-US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면적</a:t>
            </a: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: </a:t>
            </a:r>
            <a:r>
              <a:rPr lang="en-US" altLang="ko-KR" sz="2000" i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S</a:t>
            </a: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= </a:t>
            </a:r>
            <a:r>
              <a:rPr lang="en-US" altLang="ko-KR" sz="2000" i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S</a:t>
            </a:r>
            <a:r>
              <a:rPr lang="en-US" altLang="ko-KR" sz="2000" baseline="-25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1</a:t>
            </a: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+ </a:t>
            </a:r>
            <a:r>
              <a:rPr lang="en-US" altLang="ko-KR" sz="2000" i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S</a:t>
            </a:r>
            <a:r>
              <a:rPr lang="en-US" altLang="ko-KR" sz="2000" baseline="-25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2</a:t>
            </a: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+ ... + </a:t>
            </a:r>
            <a:r>
              <a:rPr lang="en-US" altLang="ko-KR" sz="2000" i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S</a:t>
            </a:r>
            <a:r>
              <a:rPr lang="en-US" altLang="ko-KR" sz="2000" i="1" baseline="-25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N</a:t>
            </a:r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0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98271" y="139700"/>
            <a:ext cx="769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Vector Prouct</a:t>
            </a:r>
          </a:p>
        </p:txBody>
      </p:sp>
      <p:graphicFrame>
        <p:nvGraphicFramePr>
          <p:cNvPr id="24" name="개체 23"/>
          <p:cNvGraphicFramePr>
            <a:graphicFrameLocks noChangeAspect="1"/>
          </p:cNvGraphicFramePr>
          <p:nvPr/>
        </p:nvGraphicFramePr>
        <p:xfrm>
          <a:off x="659599" y="2993000"/>
          <a:ext cx="29337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49" name="Equation" r:id="rId3" imgW="2933640" imgH="622080" progId="Equation.DSMT4">
                  <p:embed/>
                </p:oleObj>
              </mc:Choice>
              <mc:Fallback>
                <p:oleObj name="Equation" r:id="rId3" imgW="2933640" imgH="622080" progId="Equation.DSMT4">
                  <p:embed/>
                  <p:pic>
                    <p:nvPicPr>
                      <p:cNvPr id="24" name="개체 2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9599" y="2993000"/>
                        <a:ext cx="29337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그림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6683" y="3624800"/>
            <a:ext cx="2774093" cy="2864478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3030" y="3994712"/>
            <a:ext cx="2434807" cy="202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860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17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71121" y="548680"/>
            <a:ext cx="87045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Exercise: </a:t>
            </a:r>
            <a:r>
              <a:rPr lang="ko-KR" altLang="en-US" sz="20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곡면의 면적</a:t>
            </a:r>
            <a:endParaRPr lang="en-US" altLang="ko-KR" sz="200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- </a:t>
            </a:r>
            <a:r>
              <a:rPr lang="ko-KR" altLang="en-US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곡면 </a:t>
            </a: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triangular meshing</a:t>
            </a:r>
          </a:p>
          <a:p>
            <a:pPr>
              <a:lnSpc>
                <a:spcPct val="150000"/>
              </a:lnSpc>
            </a:pP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- </a:t>
            </a:r>
            <a:r>
              <a:rPr lang="ko-KR" altLang="en-US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각 삼각형의 면적을 구한 후 합한다</a:t>
            </a: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.</a:t>
            </a:r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0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98271" y="139700"/>
            <a:ext cx="769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Vector Prouct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075944"/>
            <a:ext cx="3168583" cy="2444335"/>
          </a:xfrm>
          <a:prstGeom prst="rect">
            <a:avLst/>
          </a:prstGeom>
        </p:spPr>
      </p:pic>
      <p:pic>
        <p:nvPicPr>
          <p:cNvPr id="130064" name="Picture 16" descr="Isotropic curved high–order surface mesh for a generic Falcon aircraft. 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412" y="2528887"/>
            <a:ext cx="443865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810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18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60363" y="548680"/>
            <a:ext cx="87045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Applications of Vector Product:</a:t>
            </a:r>
          </a:p>
          <a:p>
            <a:pPr>
              <a:lnSpc>
                <a:spcPct val="150000"/>
              </a:lnSpc>
            </a:pP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- A vector perpendicular to two vectors</a:t>
            </a:r>
          </a:p>
          <a:p>
            <a:pPr>
              <a:lnSpc>
                <a:spcPct val="150000"/>
              </a:lnSpc>
            </a:pP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- A vector perpendicular to a plane</a:t>
            </a:r>
          </a:p>
          <a:p>
            <a:pPr>
              <a:lnSpc>
                <a:spcPct val="150000"/>
              </a:lnSpc>
            </a:pP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- Torque calculation: </a:t>
            </a:r>
            <a:r>
              <a:rPr lang="en-US" altLang="ko-KR" sz="2000" b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T</a:t>
            </a: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= </a:t>
            </a:r>
            <a:r>
              <a:rPr lang="en-US" altLang="ko-KR" sz="2000" b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R</a:t>
            </a: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× </a:t>
            </a:r>
            <a:r>
              <a:rPr lang="en-US" altLang="ko-KR" sz="2000" b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F</a:t>
            </a:r>
          </a:p>
          <a:p>
            <a:pPr>
              <a:lnSpc>
                <a:spcPct val="150000"/>
              </a:lnSpc>
            </a:pP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- Check if two vectors are parallel to each other.</a:t>
            </a:r>
          </a:p>
          <a:p>
            <a:pPr>
              <a:lnSpc>
                <a:spcPct val="150000"/>
              </a:lnSpc>
            </a:pP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- Area of a triangle</a:t>
            </a:r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0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98271" y="139700"/>
            <a:ext cx="769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Vector Prouct</a:t>
            </a:r>
          </a:p>
        </p:txBody>
      </p:sp>
    </p:spTree>
    <p:extLst>
      <p:ext uri="{BB962C8B-B14F-4D97-AF65-F5344CB8AC3E}">
        <p14:creationId xmlns:p14="http://schemas.microsoft.com/office/powerpoint/2010/main" val="320549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19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66793" y="558444"/>
            <a:ext cx="8704574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Exercise:</a:t>
            </a:r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0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77" y="1248424"/>
            <a:ext cx="7934714" cy="4090963"/>
          </a:xfrm>
          <a:prstGeom prst="rect">
            <a:avLst/>
          </a:prstGeom>
        </p:spPr>
      </p:pic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98271" y="139700"/>
            <a:ext cx="769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Vector Prouct</a:t>
            </a:r>
          </a:p>
        </p:txBody>
      </p:sp>
    </p:spTree>
    <p:extLst>
      <p:ext uri="{BB962C8B-B14F-4D97-AF65-F5344CB8AC3E}">
        <p14:creationId xmlns:p14="http://schemas.microsoft.com/office/powerpoint/2010/main" val="3847954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98271" y="139700"/>
            <a:ext cx="769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Vector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0363" y="548680"/>
            <a:ext cx="87045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Vector:</a:t>
            </a:r>
          </a:p>
          <a:p>
            <a:pPr>
              <a:lnSpc>
                <a:spcPct val="150000"/>
              </a:lnSpc>
            </a:pP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- Magnitude and direction</a:t>
            </a:r>
          </a:p>
          <a:p>
            <a:pPr>
              <a:lnSpc>
                <a:spcPct val="150000"/>
              </a:lnSpc>
            </a:pP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- Vector notation: roman bold</a:t>
            </a:r>
          </a:p>
          <a:p>
            <a:pPr>
              <a:lnSpc>
                <a:spcPct val="150000"/>
              </a:lnSpc>
            </a:pP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- Magnitude notation: italic</a:t>
            </a:r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0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2650" y="766977"/>
            <a:ext cx="3352800" cy="148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76" y="2672335"/>
            <a:ext cx="2061291" cy="2022762"/>
          </a:xfrm>
          <a:prstGeom prst="rect">
            <a:avLst/>
          </a:prstGeom>
        </p:spPr>
      </p:pic>
      <p:graphicFrame>
        <p:nvGraphicFramePr>
          <p:cNvPr id="8" name="개체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0922125"/>
              </p:ext>
            </p:extLst>
          </p:nvPr>
        </p:nvGraphicFramePr>
        <p:xfrm>
          <a:off x="663575" y="2611438"/>
          <a:ext cx="2730500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04" name="Equation" r:id="rId5" imgW="2730240" imgH="1688760" progId="Equation.DSMT4">
                  <p:embed/>
                </p:oleObj>
              </mc:Choice>
              <mc:Fallback>
                <p:oleObj name="Equation" r:id="rId5" imgW="2730240" imgH="1688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3575" y="2611438"/>
                        <a:ext cx="2730500" cy="168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개체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39930"/>
              </p:ext>
            </p:extLst>
          </p:nvPr>
        </p:nvGraphicFramePr>
        <p:xfrm>
          <a:off x="675870" y="4775788"/>
          <a:ext cx="591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05" name="Equation" r:id="rId7" imgW="5918040" imgH="1066680" progId="Equation.DSMT4">
                  <p:embed/>
                </p:oleObj>
              </mc:Choice>
              <mc:Fallback>
                <p:oleObj name="Equation" r:id="rId7" imgW="5918040" imgH="1066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5870" y="4775788"/>
                        <a:ext cx="59182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그림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77567" y="2228958"/>
            <a:ext cx="2026504" cy="232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063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20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66793" y="558444"/>
            <a:ext cx="8704574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Exercise:</a:t>
            </a:r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0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72" y="1144367"/>
            <a:ext cx="8316416" cy="3198622"/>
          </a:xfrm>
          <a:prstGeom prst="rect">
            <a:avLst/>
          </a:prstGeom>
        </p:spPr>
      </p:pic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98271" y="139700"/>
            <a:ext cx="769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Vector Prouct</a:t>
            </a:r>
          </a:p>
        </p:txBody>
      </p:sp>
    </p:spTree>
    <p:extLst>
      <p:ext uri="{BB962C8B-B14F-4D97-AF65-F5344CB8AC3E}">
        <p14:creationId xmlns:p14="http://schemas.microsoft.com/office/powerpoint/2010/main" val="24849671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21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66793" y="558444"/>
            <a:ext cx="8704574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Exercise:</a:t>
            </a:r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0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78" y="1057107"/>
            <a:ext cx="6560939" cy="5631647"/>
          </a:xfrm>
          <a:prstGeom prst="rect">
            <a:avLst/>
          </a:prstGeom>
        </p:spPr>
      </p:pic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98271" y="139700"/>
            <a:ext cx="769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Vector Prouct</a:t>
            </a:r>
          </a:p>
        </p:txBody>
      </p:sp>
    </p:spTree>
    <p:extLst>
      <p:ext uri="{BB962C8B-B14F-4D97-AF65-F5344CB8AC3E}">
        <p14:creationId xmlns:p14="http://schemas.microsoft.com/office/powerpoint/2010/main" val="3497794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22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66793" y="558444"/>
            <a:ext cx="8704574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Exercise:</a:t>
            </a:r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0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179" y="1240347"/>
            <a:ext cx="7578427" cy="1432208"/>
          </a:xfrm>
          <a:prstGeom prst="rect">
            <a:avLst/>
          </a:prstGeom>
        </p:spPr>
      </p:pic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98271" y="139700"/>
            <a:ext cx="769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Vector Prouct</a:t>
            </a:r>
          </a:p>
        </p:txBody>
      </p:sp>
    </p:spTree>
    <p:extLst>
      <p:ext uri="{BB962C8B-B14F-4D97-AF65-F5344CB8AC3E}">
        <p14:creationId xmlns:p14="http://schemas.microsoft.com/office/powerpoint/2010/main" val="6461488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23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0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15" y="741022"/>
            <a:ext cx="3951908" cy="3768098"/>
          </a:xfrm>
          <a:prstGeom prst="rect">
            <a:avLst/>
          </a:prstGeom>
        </p:spPr>
      </p:pic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98271" y="139700"/>
            <a:ext cx="769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Scalar and Vector Tripole Proucts</a:t>
            </a:r>
          </a:p>
        </p:txBody>
      </p:sp>
    </p:spTree>
    <p:extLst>
      <p:ext uri="{BB962C8B-B14F-4D97-AF65-F5344CB8AC3E}">
        <p14:creationId xmlns:p14="http://schemas.microsoft.com/office/powerpoint/2010/main" val="32871666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24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0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59" y="759135"/>
            <a:ext cx="7681490" cy="2800301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77" y="3626382"/>
            <a:ext cx="3258794" cy="141723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5517232"/>
            <a:ext cx="2341139" cy="353744"/>
          </a:xfrm>
          <a:prstGeom prst="rect">
            <a:avLst/>
          </a:prstGeom>
        </p:spPr>
      </p:pic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398271" y="139700"/>
            <a:ext cx="769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Scalar and Vector Tripole Proucts</a:t>
            </a:r>
          </a:p>
        </p:txBody>
      </p:sp>
    </p:spTree>
    <p:extLst>
      <p:ext uri="{BB962C8B-B14F-4D97-AF65-F5344CB8AC3E}">
        <p14:creationId xmlns:p14="http://schemas.microsoft.com/office/powerpoint/2010/main" val="20535624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25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60363" y="548680"/>
            <a:ext cx="87045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Volume of a </a:t>
            </a:r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parallelepiped </a:t>
            </a:r>
            <a:r>
              <a:rPr lang="en-US" altLang="ko-KR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(</a:t>
            </a:r>
            <a:r>
              <a:rPr lang="ko-KR" altLang="en-US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평행육면체</a:t>
            </a:r>
            <a:r>
              <a:rPr lang="en-US" altLang="ko-KR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):</a:t>
            </a:r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0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057" y="1143601"/>
            <a:ext cx="3885371" cy="3819268"/>
          </a:xfrm>
          <a:prstGeom prst="rect">
            <a:avLst/>
          </a:prstGeom>
        </p:spPr>
      </p:pic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398271" y="139700"/>
            <a:ext cx="769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Scalar and Vector Tripole Proucts</a:t>
            </a:r>
          </a:p>
        </p:txBody>
      </p:sp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5009186"/>
              </p:ext>
            </p:extLst>
          </p:nvPr>
        </p:nvGraphicFramePr>
        <p:xfrm>
          <a:off x="827584" y="5120454"/>
          <a:ext cx="3610760" cy="1385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58" name="Equation" r:id="rId4" imgW="4203360" imgH="1612800" progId="Equation.DSMT4">
                  <p:embed/>
                </p:oleObj>
              </mc:Choice>
              <mc:Fallback>
                <p:oleObj name="Equation" r:id="rId4" imgW="4203360" imgH="1612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7584" y="5120454"/>
                        <a:ext cx="3610760" cy="13853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59084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26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60363" y="548680"/>
            <a:ext cx="87045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Volume of a tetrahedron (</a:t>
            </a:r>
            <a:r>
              <a:rPr lang="ko-KR" altLang="en-US" sz="20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사면체</a:t>
            </a:r>
            <a:r>
              <a:rPr lang="en-US" altLang="ko-KR" sz="20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):</a:t>
            </a:r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0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75" y="1071245"/>
            <a:ext cx="5631309" cy="2184863"/>
          </a:xfrm>
          <a:prstGeom prst="rect">
            <a:avLst/>
          </a:prstGeom>
        </p:spPr>
      </p:pic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398271" y="139700"/>
            <a:ext cx="769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 Scalar and Vector Tripole Proucts</a:t>
            </a:r>
          </a:p>
        </p:txBody>
      </p:sp>
      <p:pic>
        <p:nvPicPr>
          <p:cNvPr id="154626" name="Picture 2" descr="Volume of a tetrahedron and a parallelepiped Calculator - High accuracy  calculation">
            <a:extLst>
              <a:ext uri="{FF2B5EF4-FFF2-40B4-BE49-F238E27FC236}">
                <a16:creationId xmlns:a16="http://schemas.microsoft.com/office/drawing/2014/main" id="{C25C6F46-19F4-4F8C-9188-28D9D5195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944" y="3759310"/>
            <a:ext cx="4018955" cy="249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316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27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60363" y="548680"/>
            <a:ext cx="87045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Exercise:</a:t>
            </a:r>
          </a:p>
          <a:p>
            <a:pPr>
              <a:lnSpc>
                <a:spcPct val="150000"/>
              </a:lnSpc>
            </a:pP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Find the volume of a tetrahedron whose vertices are given by </a:t>
            </a:r>
            <a:r>
              <a:rPr lang="en-US" altLang="ko-KR" sz="2000" i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A</a:t>
            </a: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(0, 4, 1), </a:t>
            </a:r>
          </a:p>
          <a:p>
            <a:pPr>
              <a:lnSpc>
                <a:spcPct val="150000"/>
              </a:lnSpc>
            </a:pP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   </a:t>
            </a:r>
            <a:r>
              <a:rPr lang="en-US" altLang="ko-KR" sz="2000" i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B</a:t>
            </a: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(4, 0, 0), </a:t>
            </a:r>
            <a:r>
              <a:rPr lang="en-US" altLang="ko-KR" sz="2000" i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C</a:t>
            </a: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(3, 5, 2), </a:t>
            </a:r>
            <a:r>
              <a:rPr lang="en-US" altLang="ko-KR" sz="2000" i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D</a:t>
            </a: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(2, 2, 5)</a:t>
            </a:r>
          </a:p>
          <a:p>
            <a:pPr>
              <a:lnSpc>
                <a:spcPct val="150000"/>
              </a:lnSpc>
            </a:pPr>
            <a:r>
              <a:rPr lang="en-US" altLang="ko-KR" sz="20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(Answer)</a:t>
            </a:r>
          </a:p>
          <a:p>
            <a:pPr>
              <a:lnSpc>
                <a:spcPct val="150000"/>
              </a:lnSpc>
            </a:pP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Take the point </a:t>
            </a:r>
            <a:r>
              <a:rPr lang="en-US" altLang="ko-KR" sz="2000" i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D</a:t>
            </a: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(2, 2, 5) as a new coordinate origin. Then vectors </a:t>
            </a:r>
            <a:r>
              <a:rPr lang="en-US" altLang="ko-KR" sz="2000" b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A</a:t>
            </a: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, </a:t>
            </a:r>
            <a:r>
              <a:rPr lang="en-US" altLang="ko-KR" sz="2000" b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B</a:t>
            </a: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, and </a:t>
            </a:r>
            <a:r>
              <a:rPr lang="en-US" altLang="ko-KR" sz="2000" b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C</a:t>
            </a: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define the tetrahedron.</a:t>
            </a:r>
            <a:endParaRPr lang="en-US" altLang="ko-KR" sz="2000" b="1"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0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98271" y="139700"/>
            <a:ext cx="769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Scalar and Vector Tripole Proucts</a:t>
            </a:r>
          </a:p>
        </p:txBody>
      </p:sp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3242376"/>
              </p:ext>
            </p:extLst>
          </p:nvPr>
        </p:nvGraphicFramePr>
        <p:xfrm>
          <a:off x="552450" y="3611563"/>
          <a:ext cx="6634163" cy="303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75" name="Equation" r:id="rId3" imgW="7581600" imgH="3466800" progId="Equation.DSMT4">
                  <p:embed/>
                </p:oleObj>
              </mc:Choice>
              <mc:Fallback>
                <p:oleObj name="Equation" r:id="rId3" imgW="7581600" imgH="3466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2450" y="3611563"/>
                        <a:ext cx="6634163" cy="3033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55631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28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66793" y="558444"/>
            <a:ext cx="870457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1. A vector on the </a:t>
            </a:r>
            <a:r>
              <a:rPr lang="en-US" altLang="ko-KR" sz="2000" i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xy</a:t>
            </a: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-plane is given </a:t>
            </a:r>
            <a:r>
              <a:rPr lang="en-US" altLang="ko-KR" sz="2000" b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A</a:t>
            </a: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= (1, −1). Find a unit vector perpendicular</a:t>
            </a:r>
          </a:p>
          <a:p>
            <a:pPr>
              <a:lnSpc>
                <a:spcPct val="150000"/>
              </a:lnSpc>
            </a:pP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   to </a:t>
            </a:r>
            <a:r>
              <a:rPr lang="en-US" altLang="ko-KR" sz="2000" b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A</a:t>
            </a: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on the </a:t>
            </a:r>
            <a:r>
              <a:rPr lang="en-US" altLang="ko-KR" sz="2000" i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xy</a:t>
            </a: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-plane. </a:t>
            </a:r>
          </a:p>
          <a:p>
            <a:pPr>
              <a:lnSpc>
                <a:spcPct val="150000"/>
              </a:lnSpc>
            </a:pP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2. A line </a:t>
            </a:r>
            <a:r>
              <a:rPr lang="en-US" altLang="ko-KR" sz="2000" i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A</a:t>
            </a: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is defined by </a:t>
            </a:r>
            <a:r>
              <a:rPr lang="en-US" altLang="ko-KR" sz="2000" i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y</a:t>
            </a: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= </a:t>
            </a:r>
            <a:r>
              <a:rPr lang="en-US" altLang="ko-KR" sz="2000" i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x</a:t>
            </a: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+1. Find the minium distance from </a:t>
            </a:r>
            <a:r>
              <a:rPr lang="en-US" altLang="ko-KR" sz="2000" i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P</a:t>
            </a: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(3, 2) to </a:t>
            </a:r>
            <a:r>
              <a:rPr lang="en-US" altLang="ko-KR" sz="2000" i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A</a:t>
            </a: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3. Find the area of a triangle whose vertices are defined by </a:t>
            </a:r>
            <a:r>
              <a:rPr lang="en-US" altLang="ko-KR" sz="2000" i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A</a:t>
            </a: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(1, −1), </a:t>
            </a:r>
            <a:r>
              <a:rPr lang="en-US" altLang="ko-KR" sz="2000" i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B</a:t>
            </a: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(4, 0), </a:t>
            </a:r>
          </a:p>
          <a:p>
            <a:pPr>
              <a:lnSpc>
                <a:spcPct val="150000"/>
              </a:lnSpc>
            </a:pP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   </a:t>
            </a:r>
            <a:r>
              <a:rPr lang="en-US" altLang="ko-KR" sz="2000" i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C</a:t>
            </a: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(3, 3).</a:t>
            </a:r>
          </a:p>
          <a:p>
            <a:pPr>
              <a:lnSpc>
                <a:spcPct val="150000"/>
              </a:lnSpc>
            </a:pP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4. Find the area of a quadrangle whose vertices are defined by </a:t>
            </a:r>
            <a:r>
              <a:rPr lang="en-US" altLang="ko-KR" sz="2000" i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A</a:t>
            </a: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(1, −1), </a:t>
            </a:r>
            <a:r>
              <a:rPr lang="en-US" altLang="ko-KR" sz="2000" i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B</a:t>
            </a: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(4, 0), </a:t>
            </a:r>
          </a:p>
          <a:p>
            <a:pPr>
              <a:lnSpc>
                <a:spcPct val="150000"/>
              </a:lnSpc>
            </a:pP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   </a:t>
            </a:r>
            <a:r>
              <a:rPr lang="en-US" altLang="ko-KR" sz="2000" i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C</a:t>
            </a: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(3, 3), </a:t>
            </a:r>
            <a:r>
              <a:rPr lang="en-US" altLang="ko-KR" sz="2000" i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D</a:t>
            </a: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(0, 1).</a:t>
            </a:r>
          </a:p>
          <a:p>
            <a:pPr>
              <a:lnSpc>
                <a:spcPct val="150000"/>
              </a:lnSpc>
            </a:pP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5. Find a unit vector perpendicular to </a:t>
            </a:r>
            <a:r>
              <a:rPr lang="en-US" altLang="ko-KR" sz="2000" b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A</a:t>
            </a: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= (2, 1, 3) and </a:t>
            </a:r>
            <a:r>
              <a:rPr lang="en-US" altLang="ko-KR" sz="2000" b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B</a:t>
            </a: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= (−1, 2, 4). </a:t>
            </a:r>
          </a:p>
          <a:p>
            <a:pPr>
              <a:lnSpc>
                <a:spcPct val="150000"/>
              </a:lnSpc>
            </a:pP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6. Find the volume of a tetrahedron whose vertices are given by </a:t>
            </a:r>
            <a:r>
              <a:rPr lang="en-US" altLang="ko-KR" sz="2000" i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A</a:t>
            </a: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(1, 1, 2), </a:t>
            </a:r>
          </a:p>
          <a:p>
            <a:pPr>
              <a:lnSpc>
                <a:spcPct val="150000"/>
              </a:lnSpc>
            </a:pP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   </a:t>
            </a:r>
            <a:r>
              <a:rPr lang="en-US" altLang="ko-KR" sz="2000" i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B</a:t>
            </a: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(3, −2, 4), </a:t>
            </a:r>
            <a:r>
              <a:rPr lang="en-US" altLang="ko-KR" sz="2000" i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C</a:t>
            </a: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(−2, 1, 3), </a:t>
            </a:r>
            <a:r>
              <a:rPr lang="en-US" altLang="ko-KR" sz="2000" i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D</a:t>
            </a: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(5, 3, −5).</a:t>
            </a:r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0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398271" y="139700"/>
            <a:ext cx="769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7.  Problems</a:t>
            </a:r>
          </a:p>
        </p:txBody>
      </p:sp>
    </p:spTree>
    <p:extLst>
      <p:ext uri="{BB962C8B-B14F-4D97-AF65-F5344CB8AC3E}">
        <p14:creationId xmlns:p14="http://schemas.microsoft.com/office/powerpoint/2010/main" val="20852873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29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66793" y="558444"/>
            <a:ext cx="8704574" cy="1421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1) Given a line </a:t>
            </a:r>
            <a:r>
              <a:rPr lang="en-US" altLang="ko-KR" sz="2000" i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A</a:t>
            </a: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: </a:t>
            </a:r>
            <a:r>
              <a:rPr lang="en-US" altLang="ko-KR" sz="2000" i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y</a:t>
            </a: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= </a:t>
            </a:r>
            <a:r>
              <a:rPr lang="en-US" altLang="ko-KR" sz="2000" i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ax</a:t>
            </a: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+ </a:t>
            </a:r>
            <a:r>
              <a:rPr lang="en-US" altLang="ko-KR" sz="2000" i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b</a:t>
            </a: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, and, find a unit vector </a:t>
            </a:r>
            <a:r>
              <a:rPr lang="en-US" altLang="ko-KR" sz="2000" b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u</a:t>
            </a: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parallel to </a:t>
            </a:r>
            <a:r>
              <a:rPr lang="en-US" altLang="ko-KR" sz="2000" i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A</a:t>
            </a: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and a unit vector </a:t>
            </a:r>
            <a:r>
              <a:rPr lang="en-US" altLang="ko-KR" sz="2000" b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v</a:t>
            </a: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normal to </a:t>
            </a:r>
            <a:r>
              <a:rPr lang="en-US" altLang="ko-KR" sz="2000" i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A.</a:t>
            </a:r>
          </a:p>
          <a:p>
            <a:pPr>
              <a:lnSpc>
                <a:spcPct val="150000"/>
              </a:lnSpc>
            </a:pP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(Answer)</a:t>
            </a:r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0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398271" y="139700"/>
            <a:ext cx="769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8. Coding Examples</a:t>
            </a:r>
          </a:p>
        </p:txBody>
      </p:sp>
      <p:graphicFrame>
        <p:nvGraphicFramePr>
          <p:cNvPr id="23" name="개체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3448622"/>
              </p:ext>
            </p:extLst>
          </p:nvPr>
        </p:nvGraphicFramePr>
        <p:xfrm>
          <a:off x="522279" y="2276872"/>
          <a:ext cx="3797300" cy="269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1" name="Equation" r:id="rId3" imgW="3797280" imgH="2692080" progId="Equation.DSMT4">
                  <p:embed/>
                </p:oleObj>
              </mc:Choice>
              <mc:Fallback>
                <p:oleObj name="Equation" r:id="rId3" imgW="3797280" imgH="2692080" progId="Equation.DSMT4">
                  <p:embed/>
                  <p:pic>
                    <p:nvPicPr>
                      <p:cNvPr id="23" name="개체 2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2279" y="2276872"/>
                        <a:ext cx="3797300" cy="269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4548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3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98271" y="139700"/>
            <a:ext cx="769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Vector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0363" y="548680"/>
            <a:ext cx="87045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Vector component notation: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endParaRPr lang="en-US" altLang="ko-KR" sz="200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endParaRPr lang="en-US" altLang="ko-KR" sz="200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endParaRPr lang="en-US" altLang="ko-KR" sz="200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endParaRPr lang="en-US" altLang="ko-KR" sz="200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endParaRPr lang="en-US" altLang="ko-KR" sz="200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Unit vector (</a:t>
            </a:r>
            <a:r>
              <a:rPr lang="ko-KR" altLang="en-US" sz="20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단위벡터</a:t>
            </a:r>
            <a:r>
              <a:rPr lang="en-US" altLang="ko-KR" sz="20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):</a:t>
            </a:r>
          </a:p>
          <a:p>
            <a:pPr>
              <a:lnSpc>
                <a:spcPct val="150000"/>
              </a:lnSpc>
            </a:pP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- </a:t>
            </a:r>
            <a:r>
              <a:rPr lang="ko-KR" altLang="en-US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벡터 </a:t>
            </a:r>
            <a:r>
              <a:rPr lang="en-US" altLang="ko-KR" sz="2000" b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B</a:t>
            </a:r>
            <a:r>
              <a:rPr lang="ko-KR" altLang="en-US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의</a:t>
            </a: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</a:t>
            </a:r>
            <a:r>
              <a:rPr lang="ko-KR" altLang="en-US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단위벡터 </a:t>
            </a: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= </a:t>
            </a:r>
            <a:r>
              <a:rPr lang="en-US" altLang="ko-KR" sz="2000" b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B</a:t>
            </a: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</a:t>
            </a:r>
            <a:r>
              <a:rPr lang="ko-KR" altLang="en-US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방향의 단위벡터</a:t>
            </a:r>
            <a:endParaRPr lang="en-US" altLang="ko-KR" sz="2000"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0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1290946"/>
            <a:ext cx="4968551" cy="139914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9" y="4567011"/>
            <a:ext cx="2952327" cy="87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1331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30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83568" y="649905"/>
            <a:ext cx="741090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955" indent="-274955" algn="just">
              <a:spcAft>
                <a:spcPts val="0"/>
              </a:spcAft>
            </a:pPr>
            <a:r>
              <a:rPr lang="en-US" altLang="ko-KR" sz="120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# EM-Lec1-Vecor_Calculus</a:t>
            </a:r>
          </a:p>
          <a:p>
            <a:pPr marL="274955" indent="-274955" algn="just">
              <a:spcAft>
                <a:spcPts val="0"/>
              </a:spcAft>
            </a:pPr>
            <a:r>
              <a:rPr lang="en-US" altLang="ko-KR" sz="120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# unit vector parallel to a line and unit vector normal to a line</a:t>
            </a:r>
          </a:p>
          <a:p>
            <a:pPr marL="274955" indent="-274955" algn="just">
              <a:spcAft>
                <a:spcPts val="0"/>
              </a:spcAft>
            </a:pPr>
            <a:endParaRPr lang="en-US" altLang="ko-KR" sz="1200">
              <a:solidFill>
                <a:srgbClr val="000000"/>
              </a:solidFill>
              <a:latin typeface="Courier New" panose="02070309020205020404" pitchFamily="49" charset="0"/>
              <a:ea typeface="바탕" panose="02030600000101010101" pitchFamily="18" charset="-127"/>
              <a:cs typeface="Courier New" panose="02070309020205020404" pitchFamily="49" charset="0"/>
            </a:endParaRPr>
          </a:p>
          <a:p>
            <a:pPr marL="274955" indent="-274955" algn="just">
              <a:spcAft>
                <a:spcPts val="0"/>
              </a:spcAft>
            </a:pPr>
            <a:r>
              <a:rPr lang="en-US" altLang="ko-KR" sz="120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import math</a:t>
            </a:r>
            <a:endParaRPr lang="ko-KR" altLang="ko-KR" sz="120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  <a:cs typeface="Courier New" panose="02070309020205020404" pitchFamily="49" charset="0"/>
            </a:endParaRPr>
          </a:p>
          <a:p>
            <a:pPr marL="274955" indent="-274955" algn="just">
              <a:spcAft>
                <a:spcPts val="0"/>
              </a:spcAft>
            </a:pPr>
            <a:r>
              <a:rPr lang="en-US" altLang="ko-KR" sz="120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while True:</a:t>
            </a:r>
            <a:endParaRPr lang="ko-KR" altLang="ko-KR" sz="120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  <a:cs typeface="Courier New" panose="02070309020205020404" pitchFamily="49" charset="0"/>
            </a:endParaRPr>
          </a:p>
          <a:p>
            <a:pPr marL="274955" indent="-274955" algn="just">
              <a:spcAft>
                <a:spcPts val="0"/>
              </a:spcAft>
            </a:pPr>
            <a:r>
              <a:rPr lang="en-US" altLang="ko-KR" sz="120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  a=float(input('Line:y=ax+b; a='))</a:t>
            </a:r>
          </a:p>
          <a:p>
            <a:pPr marL="274955" indent="-274955" algn="just">
              <a:spcAft>
                <a:spcPts val="0"/>
              </a:spcAft>
            </a:pPr>
            <a:r>
              <a:rPr lang="en-US" altLang="ko-KR" sz="120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  b=float(input('Line:y=ax+b; b='))</a:t>
            </a:r>
          </a:p>
          <a:p>
            <a:pPr marL="274955" indent="-274955" algn="just">
              <a:spcAft>
                <a:spcPts val="0"/>
              </a:spcAft>
            </a:pPr>
            <a:r>
              <a:rPr lang="en-US" altLang="ko-KR" sz="120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  mag=math.sqrt(a**2+b**2)</a:t>
            </a:r>
          </a:p>
          <a:p>
            <a:pPr marL="274955" indent="-274955" algn="just">
              <a:spcAft>
                <a:spcPts val="0"/>
              </a:spcAft>
            </a:pPr>
            <a:r>
              <a:rPr lang="en-US" altLang="ko-KR" sz="120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  ux=a/mag; uy=b/mag</a:t>
            </a:r>
          </a:p>
          <a:p>
            <a:pPr marL="274955" indent="-274955" algn="just">
              <a:spcAft>
                <a:spcPts val="0"/>
              </a:spcAft>
            </a:pPr>
            <a:r>
              <a:rPr lang="en-US" altLang="ko-KR" sz="120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  vx=-b/mag; vy=a/mag</a:t>
            </a:r>
          </a:p>
          <a:p>
            <a:pPr marL="274955" indent="-274955" algn="just">
              <a:spcAft>
                <a:spcPts val="0"/>
              </a:spcAft>
            </a:pPr>
            <a:r>
              <a:rPr lang="en-US" altLang="ko-KR" sz="120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  print('ux,uy=',ux,uy)</a:t>
            </a:r>
          </a:p>
          <a:p>
            <a:pPr marL="274955" indent="-274955" algn="just">
              <a:spcAft>
                <a:spcPts val="0"/>
              </a:spcAft>
            </a:pPr>
            <a:r>
              <a:rPr lang="en-US" altLang="ko-KR" sz="120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  print('vx,vy=',vx,vy)</a:t>
            </a:r>
          </a:p>
          <a:p>
            <a:pPr marL="274955" indent="-274955" algn="just">
              <a:spcAft>
                <a:spcPts val="0"/>
              </a:spcAft>
            </a:pPr>
            <a:endParaRPr lang="en-US" altLang="ko-KR" sz="1200">
              <a:solidFill>
                <a:srgbClr val="000000"/>
              </a:solidFill>
              <a:latin typeface="Courier New" panose="02070309020205020404" pitchFamily="49" charset="0"/>
              <a:ea typeface="바탕" panose="02030600000101010101" pitchFamily="18" charset="-127"/>
              <a:cs typeface="Courier New" panose="02070309020205020404" pitchFamily="49" charset="0"/>
            </a:endParaRPr>
          </a:p>
          <a:p>
            <a:pPr marL="274955" indent="-274955" algn="just">
              <a:spcAft>
                <a:spcPts val="0"/>
              </a:spcAft>
            </a:pPr>
            <a:r>
              <a:rPr lang="en-US" altLang="ko-KR" sz="120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'''</a:t>
            </a:r>
          </a:p>
          <a:p>
            <a:pPr marL="274955" indent="-274955" algn="just">
              <a:spcAft>
                <a:spcPts val="0"/>
              </a:spcAft>
            </a:pPr>
            <a:r>
              <a:rPr lang="en-US" altLang="ko-KR" sz="120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Line:y=ax+b; a=</a:t>
            </a:r>
          </a:p>
          <a:p>
            <a:pPr marL="274955" indent="-274955" algn="just">
              <a:spcAft>
                <a:spcPts val="0"/>
              </a:spcAft>
            </a:pPr>
            <a:r>
              <a:rPr lang="en-US" altLang="ko-KR" sz="120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1</a:t>
            </a:r>
          </a:p>
          <a:p>
            <a:pPr marL="274955" indent="-274955" algn="just">
              <a:spcAft>
                <a:spcPts val="0"/>
              </a:spcAft>
            </a:pPr>
            <a:r>
              <a:rPr lang="en-US" altLang="ko-KR" sz="120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Line:y=ax+b; b=</a:t>
            </a:r>
          </a:p>
          <a:p>
            <a:pPr marL="274955" indent="-274955" algn="just">
              <a:spcAft>
                <a:spcPts val="0"/>
              </a:spcAft>
            </a:pPr>
            <a:r>
              <a:rPr lang="en-US" altLang="ko-KR" sz="120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2</a:t>
            </a:r>
          </a:p>
          <a:p>
            <a:pPr marL="274955" indent="-274955" algn="just">
              <a:spcAft>
                <a:spcPts val="0"/>
              </a:spcAft>
            </a:pPr>
            <a:r>
              <a:rPr lang="en-US" altLang="ko-KR" sz="120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ux,uy= 0.4472135954999579 0.8944271909999159</a:t>
            </a:r>
          </a:p>
          <a:p>
            <a:pPr marL="274955" indent="-274955" algn="just">
              <a:spcAft>
                <a:spcPts val="0"/>
              </a:spcAft>
            </a:pPr>
            <a:r>
              <a:rPr lang="en-US" altLang="ko-KR" sz="120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vx,vy= -0.8944271909999159 0.4472135954999579</a:t>
            </a:r>
          </a:p>
          <a:p>
            <a:pPr marL="274955" indent="-274955" algn="just">
              <a:spcAft>
                <a:spcPts val="0"/>
              </a:spcAft>
            </a:pPr>
            <a:r>
              <a:rPr lang="en-US" altLang="ko-KR" sz="120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Line:y=ax+b; a=</a:t>
            </a:r>
          </a:p>
          <a:p>
            <a:pPr marL="274955" indent="-274955" algn="just">
              <a:spcAft>
                <a:spcPts val="0"/>
              </a:spcAft>
            </a:pPr>
            <a:r>
              <a:rPr lang="en-US" altLang="ko-KR" sz="120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'''</a:t>
            </a:r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0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398271" y="139700"/>
            <a:ext cx="769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8. Coding Examples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잉크 9">
                <a:extLst>
                  <a:ext uri="{FF2B5EF4-FFF2-40B4-BE49-F238E27FC236}">
                    <a16:creationId xmlns:a16="http://schemas.microsoft.com/office/drawing/2014/main" id="{3BF6083E-D611-4990-8AF0-8B34CB4B3ACD}"/>
                  </a:ext>
                </a:extLst>
              </p14:cNvPr>
              <p14:cNvContentPartPr/>
              <p14:nvPr/>
            </p14:nvContentPartPr>
            <p14:xfrm>
              <a:off x="3084840" y="2914920"/>
              <a:ext cx="360" cy="360"/>
            </p14:xfrm>
          </p:contentPart>
        </mc:Choice>
        <mc:Fallback xmlns="">
          <p:pic>
            <p:nvPicPr>
              <p:cNvPr id="10" name="잉크 9">
                <a:extLst>
                  <a:ext uri="{FF2B5EF4-FFF2-40B4-BE49-F238E27FC236}">
                    <a16:creationId xmlns:a16="http://schemas.microsoft.com/office/drawing/2014/main" id="{3BF6083E-D611-4990-8AF0-8B34CB4B3AC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75480" y="290556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24584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85" name="TextBox 27"/>
          <p:cNvSpPr txBox="1">
            <a:spLocks noChangeArrowheads="1"/>
          </p:cNvSpPr>
          <p:nvPr/>
        </p:nvSpPr>
        <p:spPr bwMode="auto">
          <a:xfrm>
            <a:off x="5018088" y="2828925"/>
            <a:ext cx="21510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Calibri" pitchFamily="34" charset="0"/>
              </a:rPr>
              <a:t>(proof given later)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471011"/>
            <a:ext cx="5331909" cy="1361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  <a:hlinkClick r:id="rId3"/>
              </a:rPr>
              <a:t>https://www.online-python.com/</a:t>
            </a:r>
            <a:r>
              <a:rPr kumimoji="0" lang="en-US" altLang="ko-K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 </a:t>
            </a:r>
            <a:r>
              <a:rPr kumimoji="0" lang="ko-KR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에 접속하여 소스코드를 </a:t>
            </a:r>
            <a:r>
              <a:rPr kumimoji="0" lang="ko-KR" altLang="en-US" sz="1100" b="0" i="0" u="none" strike="noStrike" cap="none" normalizeH="0" baseline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위창</a:t>
            </a:r>
            <a:r>
              <a:rPr kumimoji="0" lang="ko-KR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에 </a:t>
            </a:r>
            <a:r>
              <a:rPr lang="en-US" altLang="ko-KR" sz="1100" b="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copy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100" b="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[Run]</a:t>
            </a:r>
            <a:r>
              <a:rPr lang="ko-KR" altLang="en-US" sz="1100" b="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아이콘 클릭</a:t>
            </a:r>
            <a:endParaRPr lang="en-US" altLang="ko-KR" sz="1100" b="0">
              <a:solidFill>
                <a:srgbClr val="000000"/>
              </a:solidFill>
              <a:latin typeface="Courier New" panose="02070309020205020404" pitchFamily="49" charset="0"/>
              <a:ea typeface="바탕" panose="02030600000101010101" pitchFamily="18" charset="-127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1100" b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아래창</a:t>
            </a:r>
            <a:r>
              <a:rPr lang="ko-KR" altLang="en-US" sz="1100" b="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에 데이터 입력 </a:t>
            </a:r>
            <a:r>
              <a:rPr lang="en-US" altLang="ko-KR" sz="1100" b="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prompt</a:t>
            </a:r>
            <a:r>
              <a:rPr lang="ko-KR" altLang="en-US" sz="1100" b="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가 표시되면 키보드로 데이터 입력</a:t>
            </a:r>
            <a:endParaRPr lang="en-US" altLang="ko-KR" sz="1100" b="0">
              <a:solidFill>
                <a:srgbClr val="000000"/>
              </a:solidFill>
              <a:latin typeface="Courier New" panose="02070309020205020404" pitchFamily="49" charset="0"/>
              <a:ea typeface="바탕" panose="02030600000101010101" pitchFamily="18" charset="-127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1100" b="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출력은 </a:t>
            </a:r>
            <a:r>
              <a:rPr lang="ko-KR" altLang="en-US" sz="1100" b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아래창</a:t>
            </a:r>
            <a:r>
              <a:rPr lang="ko-KR" altLang="en-US" sz="1100" b="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에 표시됨</a:t>
            </a:r>
            <a:r>
              <a:rPr lang="en-US" altLang="ko-KR" sz="1100" b="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1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- </a:t>
            </a:r>
            <a:r>
              <a:rPr kumimoji="0" lang="ko-KR" altLang="en-US" sz="11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소스코드 입력창</a:t>
            </a:r>
            <a:r>
              <a:rPr kumimoji="0" lang="en-US" altLang="ko-KR" sz="11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(</a:t>
            </a:r>
            <a:r>
              <a:rPr kumimoji="0" lang="ko-KR" altLang="en-US" sz="11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위창</a:t>
            </a:r>
            <a:r>
              <a:rPr kumimoji="0" lang="en-US" altLang="ko-KR" sz="11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)</a:t>
            </a:r>
            <a:endParaRPr kumimoji="0" lang="en-US" altLang="ko-KR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0825" y="4886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/>
          <a:srcRect b="48382"/>
          <a:stretch/>
        </p:blipFill>
        <p:spPr>
          <a:xfrm>
            <a:off x="677732" y="1834753"/>
            <a:ext cx="7229501" cy="2458344"/>
          </a:xfrm>
          <a:prstGeom prst="rect">
            <a:avLst/>
          </a:prstGeom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95536" y="4432254"/>
            <a:ext cx="8410721" cy="2285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2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- </a:t>
            </a:r>
            <a:r>
              <a:rPr kumimoji="0" lang="ko-KR" altLang="en-US" sz="12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상단</a:t>
            </a:r>
            <a:r>
              <a:rPr kumimoji="0" lang="ko-KR" altLang="en-US" sz="120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 아이콘을 사용하여 필요한 작업</a:t>
            </a:r>
            <a:endParaRPr kumimoji="0" lang="en-US" altLang="ko-KR" sz="1200">
              <a:solidFill>
                <a:srgbClr val="000000"/>
              </a:solidFill>
              <a:latin typeface="Courier New" panose="02070309020205020404" pitchFamily="49" charset="0"/>
              <a:ea typeface="바탕" panose="02030600000101010101" pitchFamily="18" charset="-127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20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Open file From Disk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20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Save File to Disk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20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Undo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20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Redo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20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Change Theme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20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About Site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20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Settings</a:t>
            </a:r>
          </a:p>
        </p:txBody>
      </p:sp>
    </p:spTree>
    <p:extLst>
      <p:ext uri="{BB962C8B-B14F-4D97-AF65-F5344CB8AC3E}">
        <p14:creationId xmlns:p14="http://schemas.microsoft.com/office/powerpoint/2010/main" val="3811460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85" name="TextBox 27"/>
          <p:cNvSpPr txBox="1">
            <a:spLocks noChangeArrowheads="1"/>
          </p:cNvSpPr>
          <p:nvPr/>
        </p:nvSpPr>
        <p:spPr bwMode="auto">
          <a:xfrm>
            <a:off x="5018088" y="2828925"/>
            <a:ext cx="21510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Calibri" pitchFamily="34" charset="0"/>
              </a:rPr>
              <a:t>(proof given later)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67544" y="933558"/>
            <a:ext cx="4608512" cy="38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- </a:t>
            </a:r>
            <a:r>
              <a:rPr kumimoji="0" lang="ko-KR" altLang="en-US" sz="14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입출력창 </a:t>
            </a:r>
            <a:r>
              <a:rPr kumimoji="0" lang="en-US" altLang="ko-KR" sz="14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(</a:t>
            </a:r>
            <a:r>
              <a:rPr kumimoji="0" lang="ko-KR" altLang="en-US" sz="14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아래 창</a:t>
            </a:r>
            <a:r>
              <a:rPr kumimoji="0" lang="en-US" altLang="ko-KR" sz="14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)</a:t>
            </a:r>
            <a:endParaRPr kumimoji="0" lang="en-US" altLang="ko-KR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0825" y="4886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484784"/>
            <a:ext cx="8417994" cy="2232248"/>
          </a:xfrm>
          <a:prstGeom prst="rect">
            <a:avLst/>
          </a:prstGeo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39931" y="3986572"/>
            <a:ext cx="8410721" cy="2885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- </a:t>
            </a:r>
            <a:r>
              <a:rPr kumimoji="0" lang="ko-KR" altLang="en-US" sz="140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좌측 아이콘을 사용하여 필요한 작업</a:t>
            </a:r>
            <a:endParaRPr kumimoji="0" lang="en-US" altLang="ko-KR" sz="1400">
              <a:solidFill>
                <a:srgbClr val="000000"/>
              </a:solidFill>
              <a:latin typeface="Courier New" panose="02070309020205020404" pitchFamily="49" charset="0"/>
              <a:ea typeface="바탕" panose="02030600000101010101" pitchFamily="18" charset="-127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Copy to clipboard: </a:t>
            </a:r>
            <a:r>
              <a:rPr kumimoji="0" lang="ko-KR" altLang="en-US" sz="140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출력창 내용을 클립보드에 </a:t>
            </a:r>
            <a:r>
              <a:rPr kumimoji="0" lang="en-US" altLang="ko-KR" sz="140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copy (</a:t>
            </a:r>
            <a:r>
              <a:rPr kumimoji="0" lang="ko-KR" altLang="en-US" sz="140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다음에 </a:t>
            </a:r>
            <a:r>
              <a:rPr kumimoji="0" lang="en-US" altLang="ko-KR" sz="140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Ctrl+v</a:t>
            </a:r>
            <a:r>
              <a:rPr kumimoji="0" lang="ko-KR" altLang="en-US" sz="140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로 문서에 삽입</a:t>
            </a:r>
            <a:r>
              <a:rPr kumimoji="0" lang="en-US" altLang="ko-KR" sz="140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Download: </a:t>
            </a:r>
            <a:r>
              <a:rPr kumimoji="0" lang="ko-KR" altLang="en-US" sz="140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출력창 내용을 </a:t>
            </a:r>
            <a:r>
              <a:rPr kumimoji="0" lang="en-US" altLang="ko-KR" sz="140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txt</a:t>
            </a:r>
            <a:r>
              <a:rPr kumimoji="0" lang="ko-KR" altLang="en-US" sz="140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 파일로 컴퓨터로 다운로드</a:t>
            </a:r>
            <a:endParaRPr kumimoji="0" lang="en-US" altLang="ko-KR" sz="1400">
              <a:solidFill>
                <a:srgbClr val="000000"/>
              </a:solidFill>
              <a:latin typeface="Courier New" panose="02070309020205020404" pitchFamily="49" charset="0"/>
              <a:ea typeface="바탕" panose="02030600000101010101" pitchFamily="18" charset="-127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Clear: </a:t>
            </a:r>
            <a:r>
              <a:rPr kumimoji="0" lang="ko-KR" altLang="en-US" sz="140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출력창 내용 지움</a:t>
            </a:r>
            <a:endParaRPr kumimoji="0" lang="en-US" altLang="ko-KR" sz="1400">
              <a:solidFill>
                <a:srgbClr val="000000"/>
              </a:solidFill>
              <a:latin typeface="Courier New" panose="02070309020205020404" pitchFamily="49" charset="0"/>
              <a:ea typeface="바탕" panose="02030600000101010101" pitchFamily="18" charset="-127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Smart terminal: &gt;&gt;&gt;</a:t>
            </a:r>
            <a:r>
              <a:rPr kumimoji="0" lang="ko-KR" altLang="en-US" sz="140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가 표시되고 </a:t>
            </a:r>
            <a:r>
              <a:rPr kumimoji="0" lang="en-US" altLang="ko-KR" sz="140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interpreter </a:t>
            </a:r>
            <a:r>
              <a:rPr kumimoji="0" lang="ko-KR" altLang="en-US" sz="140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모드</a:t>
            </a:r>
            <a:r>
              <a:rPr kumimoji="0" lang="en-US" altLang="ko-KR" sz="140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. Python</a:t>
            </a:r>
            <a:r>
              <a:rPr kumimoji="0" lang="ko-KR" altLang="en-US" sz="140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를 </a:t>
            </a:r>
            <a:r>
              <a:rPr kumimoji="0" lang="en-US" altLang="ko-KR" sz="140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1</a:t>
            </a:r>
            <a:r>
              <a:rPr kumimoji="0" lang="ko-KR" altLang="en-US" sz="140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줄씩 실행</a:t>
            </a:r>
            <a:r>
              <a:rPr kumimoji="0" lang="en-US" altLang="ko-KR" sz="140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. help(print)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   </a:t>
            </a:r>
            <a:r>
              <a:rPr kumimoji="0" lang="ko-KR" altLang="en-US" sz="140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와 같이 </a:t>
            </a:r>
            <a:r>
              <a:rPr kumimoji="0" lang="en-US" altLang="ko-KR" sz="140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help </a:t>
            </a:r>
            <a:r>
              <a:rPr kumimoji="0" lang="ko-KR" altLang="en-US" sz="140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표시</a:t>
            </a:r>
            <a:endParaRPr kumimoji="0" lang="en-US" altLang="ko-KR" sz="1400">
              <a:solidFill>
                <a:srgbClr val="000000"/>
              </a:solidFill>
              <a:latin typeface="Courier New" panose="02070309020205020404" pitchFamily="49" charset="0"/>
              <a:ea typeface="바탕" panose="02030600000101010101" pitchFamily="18" charset="-127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Expand/Collapse: Expand = </a:t>
            </a:r>
            <a:r>
              <a:rPr kumimoji="0" lang="ko-KR" altLang="en-US" sz="140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출력창만 전체화면에 표시</a:t>
            </a:r>
            <a:r>
              <a:rPr kumimoji="0" lang="en-US" altLang="ko-KR" sz="140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, Collapse: </a:t>
            </a:r>
            <a:r>
              <a:rPr kumimoji="0" lang="ko-KR" altLang="en-US" sz="140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위창</a:t>
            </a:r>
            <a:r>
              <a:rPr kumimoji="0" lang="en-US" altLang="ko-KR" sz="140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, </a:t>
            </a:r>
            <a:r>
              <a:rPr kumimoji="0" lang="ko-KR" altLang="en-US" sz="140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아래창 동시표시</a:t>
            </a:r>
            <a:endParaRPr kumimoji="0" lang="en-US" altLang="ko-KR" sz="1400">
              <a:solidFill>
                <a:srgbClr val="000000"/>
              </a:solidFill>
              <a:latin typeface="Courier New" panose="02070309020205020404" pitchFamily="49" charset="0"/>
              <a:ea typeface="바탕" panose="02030600000101010101" pitchFamily="18" charset="-127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ko-KR" sz="1400">
              <a:solidFill>
                <a:srgbClr val="000000"/>
              </a:solidFill>
              <a:latin typeface="Courier New" panose="02070309020205020404" pitchFamily="49" charset="0"/>
              <a:ea typeface="바탕" panose="02030600000101010101" pitchFamily="18" charset="-127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ko-KR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686413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33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66792" y="558444"/>
            <a:ext cx="881371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2) Given three points with position vectors </a:t>
            </a:r>
            <a:r>
              <a:rPr lang="en-US" altLang="ko-KR" sz="2000" b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r</a:t>
            </a:r>
            <a:r>
              <a:rPr lang="en-US" altLang="ko-KR" sz="2000" baseline="-25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1 </a:t>
            </a: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= (</a:t>
            </a:r>
            <a:r>
              <a:rPr lang="en-US" altLang="ko-KR" sz="2000" i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x</a:t>
            </a: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1, </a:t>
            </a:r>
            <a:r>
              <a:rPr lang="en-US" altLang="ko-KR" sz="2000" i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y</a:t>
            </a:r>
            <a:r>
              <a:rPr lang="en-US" altLang="ko-KR" sz="2000" baseline="-25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1</a:t>
            </a: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, </a:t>
            </a:r>
            <a:r>
              <a:rPr lang="en-US" altLang="ko-KR" sz="2000" i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z</a:t>
            </a:r>
            <a:r>
              <a:rPr lang="en-US" altLang="ko-KR" sz="2000" baseline="-25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1</a:t>
            </a: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), </a:t>
            </a:r>
            <a:r>
              <a:rPr lang="en-US" altLang="ko-KR" sz="2000" b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r</a:t>
            </a:r>
            <a:r>
              <a:rPr lang="en-US" altLang="ko-KR" sz="2000" baseline="-25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2</a:t>
            </a: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= (</a:t>
            </a:r>
            <a:r>
              <a:rPr lang="en-US" altLang="ko-KR" sz="2000" i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x</a:t>
            </a:r>
            <a:r>
              <a:rPr lang="en-US" altLang="ko-KR" sz="2000" baseline="-25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2</a:t>
            </a: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, </a:t>
            </a:r>
            <a:r>
              <a:rPr lang="en-US" altLang="ko-KR" sz="2000" i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y</a:t>
            </a:r>
            <a:r>
              <a:rPr lang="en-US" altLang="ko-KR" sz="2000" baseline="-25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2</a:t>
            </a: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, </a:t>
            </a:r>
            <a:r>
              <a:rPr lang="en-US" altLang="ko-KR" sz="2000" i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z</a:t>
            </a:r>
            <a:r>
              <a:rPr lang="en-US" altLang="ko-KR" sz="2000" baseline="-25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2</a:t>
            </a: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) and </a:t>
            </a:r>
          </a:p>
          <a:p>
            <a:pPr>
              <a:lnSpc>
                <a:spcPct val="150000"/>
              </a:lnSpc>
            </a:pPr>
            <a:r>
              <a:rPr lang="en-US" altLang="ko-KR" sz="2000" b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r</a:t>
            </a:r>
            <a:r>
              <a:rPr lang="en-US" altLang="ko-KR" sz="2000" baseline="-25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3</a:t>
            </a:r>
            <a:r>
              <a:rPr lang="en-US" altLang="ko-KR" sz="2000" b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</a:t>
            </a: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= (</a:t>
            </a:r>
            <a:r>
              <a:rPr lang="en-US" altLang="ko-KR" sz="2000" i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x</a:t>
            </a: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3, </a:t>
            </a:r>
            <a:r>
              <a:rPr lang="en-US" altLang="ko-KR" sz="2000" i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y</a:t>
            </a:r>
            <a:r>
              <a:rPr lang="en-US" altLang="ko-KR" sz="2000" baseline="-25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3</a:t>
            </a: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, </a:t>
            </a:r>
            <a:r>
              <a:rPr lang="en-US" altLang="ko-KR" sz="2000" i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z</a:t>
            </a:r>
            <a:r>
              <a:rPr lang="en-US" altLang="ko-KR" sz="2000" baseline="-25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3</a:t>
            </a: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), find 1) a vector </a:t>
            </a:r>
            <a:r>
              <a:rPr lang="en-US" altLang="ko-KR" sz="2000" b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c</a:t>
            </a: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= (</a:t>
            </a:r>
            <a:r>
              <a:rPr lang="en-US" altLang="ko-KR" sz="2000" b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r</a:t>
            </a:r>
            <a:r>
              <a:rPr lang="en-US" altLang="ko-KR" sz="2000" baseline="-25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2</a:t>
            </a: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− </a:t>
            </a:r>
            <a:r>
              <a:rPr lang="en-US" altLang="ko-KR" sz="2000" b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r</a:t>
            </a:r>
            <a:r>
              <a:rPr lang="en-US" altLang="ko-KR" sz="2000" baseline="-25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1</a:t>
            </a: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) × (</a:t>
            </a:r>
            <a:r>
              <a:rPr lang="en-US" altLang="ko-KR" sz="2000" b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r</a:t>
            </a:r>
            <a:r>
              <a:rPr lang="en-US" altLang="ko-KR" sz="2000" baseline="-25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3</a:t>
            </a: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− </a:t>
            </a:r>
            <a:r>
              <a:rPr lang="en-US" altLang="ko-KR" sz="2000" b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r</a:t>
            </a:r>
            <a:r>
              <a:rPr lang="en-US" altLang="ko-KR" sz="2000" baseline="-25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1</a:t>
            </a: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), 2) the area of a triangle whose vertices are </a:t>
            </a:r>
            <a:r>
              <a:rPr lang="en-US" altLang="ko-KR" sz="2000" b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r</a:t>
            </a:r>
            <a:r>
              <a:rPr lang="en-US" altLang="ko-KR" sz="2000" baseline="-25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1</a:t>
            </a: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, </a:t>
            </a:r>
            <a:r>
              <a:rPr lang="en-US" altLang="ko-KR" sz="2000" b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r</a:t>
            </a:r>
            <a:r>
              <a:rPr lang="en-US" altLang="ko-KR" sz="2000" baseline="-25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2</a:t>
            </a: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, and </a:t>
            </a:r>
            <a:r>
              <a:rPr lang="en-US" altLang="ko-KR" sz="2000" b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r</a:t>
            </a:r>
            <a:r>
              <a:rPr lang="en-US" altLang="ko-KR" sz="2000" baseline="-25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3</a:t>
            </a: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, and 3) unit vectors </a:t>
            </a:r>
            <a:r>
              <a:rPr lang="en-US" altLang="ko-KR" sz="2000" b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n</a:t>
            </a:r>
            <a:r>
              <a:rPr lang="en-US" altLang="ko-KR" sz="2000" baseline="-25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1</a:t>
            </a: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and </a:t>
            </a:r>
            <a:r>
              <a:rPr lang="en-US" altLang="ko-KR" sz="2000" b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n</a:t>
            </a:r>
            <a:r>
              <a:rPr lang="en-US" altLang="ko-KR" sz="2000" baseline="-25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2</a:t>
            </a: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which are normal to the triangle.</a:t>
            </a:r>
          </a:p>
          <a:p>
            <a:pPr>
              <a:lnSpc>
                <a:spcPct val="150000"/>
              </a:lnSpc>
            </a:pP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(Solution)</a:t>
            </a:r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0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398271" y="139700"/>
            <a:ext cx="769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8. Coding Examples</a:t>
            </a:r>
          </a:p>
        </p:txBody>
      </p:sp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8560104"/>
              </p:ext>
            </p:extLst>
          </p:nvPr>
        </p:nvGraphicFramePr>
        <p:xfrm>
          <a:off x="473075" y="3054735"/>
          <a:ext cx="6963940" cy="3301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0" name="Equation" r:id="rId3" imgW="8331120" imgH="3949560" progId="Equation.DSMT4">
                  <p:embed/>
                </p:oleObj>
              </mc:Choice>
              <mc:Fallback>
                <p:oleObj name="Equation" r:id="rId3" imgW="8331120" imgH="3949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3075" y="3054735"/>
                        <a:ext cx="6963940" cy="33015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51712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34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11560" y="620688"/>
            <a:ext cx="684076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955" indent="-274955" algn="just">
              <a:spcAft>
                <a:spcPts val="0"/>
              </a:spcAft>
            </a:pPr>
            <a:r>
              <a:rPr lang="en-US" altLang="ko-KR" sz="120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# EM-Lec1-Vecor_Calculus</a:t>
            </a:r>
          </a:p>
          <a:p>
            <a:pPr marL="274955" indent="-274955" algn="just">
              <a:spcAft>
                <a:spcPts val="0"/>
              </a:spcAft>
            </a:pPr>
            <a:r>
              <a:rPr lang="en-US" altLang="ko-KR" sz="120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# Three points r1=(x1,y1,z1), r2=(x2,y2,z2) and r3=(x3,y3,z3)</a:t>
            </a:r>
          </a:p>
          <a:p>
            <a:pPr marL="274955" indent="-274955" algn="just">
              <a:spcAft>
                <a:spcPts val="0"/>
              </a:spcAft>
            </a:pPr>
            <a:r>
              <a:rPr lang="en-US" altLang="ko-KR" sz="120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# are given. Find 1) a vector c=(r2-r1)x(r3-r1), 2) the area of </a:t>
            </a:r>
          </a:p>
          <a:p>
            <a:pPr marL="274955" indent="-274955" algn="just">
              <a:spcAft>
                <a:spcPts val="0"/>
              </a:spcAft>
            </a:pPr>
            <a:r>
              <a:rPr lang="en-US" altLang="ko-KR" sz="120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# a triangle whose vertices are r1, r2, and r3, and 3) unit </a:t>
            </a:r>
          </a:p>
          <a:p>
            <a:pPr marL="274955" indent="-274955" algn="just">
              <a:spcAft>
                <a:spcPts val="0"/>
              </a:spcAft>
            </a:pPr>
            <a:r>
              <a:rPr lang="en-US" altLang="ko-KR" sz="120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# vectors n1 and n2 perpendicular to the triangle.</a:t>
            </a:r>
          </a:p>
          <a:p>
            <a:pPr marL="274955" indent="-274955" algn="just">
              <a:spcAft>
                <a:spcPts val="0"/>
              </a:spcAft>
            </a:pPr>
            <a:endParaRPr lang="en-US" altLang="ko-KR" sz="1200">
              <a:solidFill>
                <a:srgbClr val="000000"/>
              </a:solidFill>
              <a:latin typeface="Courier New" panose="02070309020205020404" pitchFamily="49" charset="0"/>
              <a:ea typeface="바탕" panose="02030600000101010101" pitchFamily="18" charset="-127"/>
              <a:cs typeface="Courier New" panose="02070309020205020404" pitchFamily="49" charset="0"/>
            </a:endParaRPr>
          </a:p>
          <a:p>
            <a:pPr marL="274955" indent="-274955" algn="just">
              <a:spcAft>
                <a:spcPts val="0"/>
              </a:spcAft>
            </a:pPr>
            <a:r>
              <a:rPr lang="en-US" altLang="ko-KR" sz="120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import math</a:t>
            </a:r>
            <a:endParaRPr lang="ko-KR" altLang="ko-KR" sz="120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  <a:cs typeface="Courier New" panose="02070309020205020404" pitchFamily="49" charset="0"/>
            </a:endParaRPr>
          </a:p>
          <a:p>
            <a:pPr marL="274955" indent="-274955" algn="just">
              <a:spcAft>
                <a:spcPts val="0"/>
              </a:spcAft>
            </a:pPr>
            <a:r>
              <a:rPr lang="en-US" altLang="ko-KR" sz="120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while True:</a:t>
            </a:r>
            <a:endParaRPr lang="ko-KR" altLang="ko-KR" sz="120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  <a:cs typeface="Courier New" panose="02070309020205020404" pitchFamily="49" charset="0"/>
            </a:endParaRPr>
          </a:p>
          <a:p>
            <a:pPr marL="274955" indent="-274955" algn="just">
              <a:spcAft>
                <a:spcPts val="0"/>
              </a:spcAft>
            </a:pPr>
            <a:r>
              <a:rPr lang="en-US" altLang="ko-KR" sz="120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  x1,y1,z1=map(float, input('x1,y1,z1=').split())</a:t>
            </a:r>
          </a:p>
          <a:p>
            <a:pPr marL="274955" indent="-274955" algn="just">
              <a:spcAft>
                <a:spcPts val="0"/>
              </a:spcAft>
            </a:pPr>
            <a:r>
              <a:rPr lang="en-US" altLang="ko-KR" sz="120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  x2,y2,z2=map(float, input('x2,y2,z2=').split())</a:t>
            </a:r>
          </a:p>
          <a:p>
            <a:pPr marL="274955" indent="-274955" algn="just">
              <a:spcAft>
                <a:spcPts val="0"/>
              </a:spcAft>
            </a:pPr>
            <a:r>
              <a:rPr lang="en-US" altLang="ko-KR" sz="120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  x3,y3,z3=map(float, input('x3,y3,z3=').split())</a:t>
            </a:r>
            <a:endParaRPr lang="ko-KR" altLang="ko-KR" sz="120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  <a:cs typeface="Courier New" panose="02070309020205020404" pitchFamily="49" charset="0"/>
            </a:endParaRPr>
          </a:p>
          <a:p>
            <a:pPr marL="274955" indent="-274955" algn="just">
              <a:spcAft>
                <a:spcPts val="0"/>
              </a:spcAft>
            </a:pPr>
            <a:r>
              <a:rPr lang="en-US" altLang="ko-KR" sz="120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  ax=x2-x1; ay=y2-y1; az=z2-z1</a:t>
            </a:r>
          </a:p>
          <a:p>
            <a:pPr marL="274955" indent="-274955" algn="just">
              <a:spcAft>
                <a:spcPts val="0"/>
              </a:spcAft>
            </a:pPr>
            <a:r>
              <a:rPr lang="en-US" altLang="ko-KR" sz="120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  bx=x3-x1; by=y3-y1; bz=z3-z1</a:t>
            </a:r>
          </a:p>
          <a:p>
            <a:pPr marL="274955" indent="-274955" algn="just">
              <a:spcAft>
                <a:spcPts val="0"/>
              </a:spcAft>
            </a:pPr>
            <a:r>
              <a:rPr lang="en-US" altLang="ko-KR" sz="120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  cx=ay*bz-az*by; cy=az*bx-ax*bz; cz=ax*by-ay*bx</a:t>
            </a:r>
          </a:p>
          <a:p>
            <a:pPr marL="274955" indent="-274955" algn="just">
              <a:spcAft>
                <a:spcPts val="0"/>
              </a:spcAft>
            </a:pPr>
            <a:r>
              <a:rPr lang="en-US" altLang="ko-KR" sz="120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  print('c=(r2-r1)x(r3-r1)=(',cx,',',cy,',',cz,')')</a:t>
            </a:r>
          </a:p>
          <a:p>
            <a:pPr marL="274955" indent="-274955" algn="just">
              <a:spcAft>
                <a:spcPts val="0"/>
              </a:spcAft>
            </a:pPr>
            <a:r>
              <a:rPr lang="en-US" altLang="ko-KR" sz="120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  cmag=math.sqrt(cx**2+cy**2+cz**2)</a:t>
            </a:r>
          </a:p>
          <a:p>
            <a:pPr marL="274955" indent="-274955" algn="just">
              <a:spcAft>
                <a:spcPts val="0"/>
              </a:spcAft>
            </a:pPr>
            <a:r>
              <a:rPr lang="en-US" altLang="ko-KR" sz="120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  area=cmag/2</a:t>
            </a:r>
          </a:p>
          <a:p>
            <a:pPr marL="274955" indent="-274955" algn="just">
              <a:spcAft>
                <a:spcPts val="0"/>
              </a:spcAft>
            </a:pPr>
            <a:r>
              <a:rPr lang="en-US" altLang="ko-KR" sz="120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  n1x=cx/cmag; n1y=cy/cmag; n1z=cz/cmag</a:t>
            </a:r>
          </a:p>
          <a:p>
            <a:pPr marL="274955" indent="-274955" algn="just">
              <a:spcAft>
                <a:spcPts val="0"/>
              </a:spcAft>
            </a:pPr>
            <a:r>
              <a:rPr lang="en-US" altLang="ko-KR" sz="120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  n2x=-n1x; n2y=-n1y; n2z=-n1z</a:t>
            </a:r>
          </a:p>
          <a:p>
            <a:pPr marL="274955" indent="-274955" algn="just">
              <a:spcAft>
                <a:spcPts val="0"/>
              </a:spcAft>
            </a:pPr>
            <a:r>
              <a:rPr lang="en-US" altLang="ko-KR" sz="120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  print('Area of the triangle=',area)</a:t>
            </a:r>
          </a:p>
          <a:p>
            <a:pPr marL="274955" indent="-274955" algn="just">
              <a:spcAft>
                <a:spcPts val="0"/>
              </a:spcAft>
            </a:pPr>
            <a:r>
              <a:rPr lang="en-US" altLang="ko-KR" sz="120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  print('n1x,n1y,n1z=(',n1x,',',n1y,',',n1z,')')</a:t>
            </a:r>
          </a:p>
          <a:p>
            <a:pPr marL="274955" indent="-274955" algn="just">
              <a:spcAft>
                <a:spcPts val="0"/>
              </a:spcAft>
            </a:pPr>
            <a:r>
              <a:rPr lang="en-US" altLang="ko-KR" sz="120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  print('n2x,n2y,n2z=(',n2x,',',n2y,',',n2z,')')</a:t>
            </a:r>
          </a:p>
          <a:p>
            <a:pPr marL="274955" indent="-274955" algn="just">
              <a:spcAft>
                <a:spcPts val="0"/>
              </a:spcAft>
            </a:pPr>
            <a:endParaRPr lang="en-US" altLang="ko-KR" sz="1200">
              <a:solidFill>
                <a:srgbClr val="000000"/>
              </a:solidFill>
              <a:latin typeface="Courier New" panose="02070309020205020404" pitchFamily="49" charset="0"/>
              <a:ea typeface="바탕" panose="02030600000101010101" pitchFamily="18" charset="-127"/>
              <a:cs typeface="Courier New" panose="02070309020205020404" pitchFamily="49" charset="0"/>
            </a:endParaRPr>
          </a:p>
          <a:p>
            <a:pPr marL="274955" indent="-274955" algn="just">
              <a:spcAft>
                <a:spcPts val="0"/>
              </a:spcAft>
            </a:pPr>
            <a:r>
              <a:rPr lang="en-US" altLang="ko-KR" sz="120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""</a:t>
            </a:r>
          </a:p>
          <a:p>
            <a:pPr marL="274955" indent="-274955" algn="just">
              <a:spcAft>
                <a:spcPts val="0"/>
              </a:spcAft>
            </a:pPr>
            <a:r>
              <a:rPr lang="en-US" altLang="ko-KR" sz="120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x1,y1,z1=</a:t>
            </a:r>
          </a:p>
          <a:p>
            <a:pPr marL="274955" indent="-274955" algn="just">
              <a:spcAft>
                <a:spcPts val="0"/>
              </a:spcAft>
            </a:pPr>
            <a:r>
              <a:rPr lang="en-US" altLang="ko-KR" sz="120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0 4 3</a:t>
            </a:r>
          </a:p>
          <a:p>
            <a:pPr marL="274955" indent="-274955" algn="just">
              <a:spcAft>
                <a:spcPts val="0"/>
              </a:spcAft>
            </a:pPr>
            <a:r>
              <a:rPr lang="en-US" altLang="ko-KR" sz="120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x2,y2,z2=</a:t>
            </a:r>
          </a:p>
          <a:p>
            <a:pPr marL="274955" indent="-274955" algn="just">
              <a:spcAft>
                <a:spcPts val="0"/>
              </a:spcAft>
            </a:pPr>
            <a:r>
              <a:rPr lang="en-US" altLang="ko-KR" sz="120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2 6 1</a:t>
            </a:r>
          </a:p>
          <a:p>
            <a:pPr marL="274955" indent="-274955" algn="just">
              <a:spcAft>
                <a:spcPts val="0"/>
              </a:spcAft>
            </a:pPr>
            <a:r>
              <a:rPr lang="en-US" altLang="ko-KR" sz="120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x3,y3,z2=</a:t>
            </a:r>
          </a:p>
          <a:p>
            <a:pPr marL="274955" indent="-274955" algn="just">
              <a:spcAft>
                <a:spcPts val="0"/>
              </a:spcAft>
            </a:pPr>
            <a:r>
              <a:rPr lang="en-US" altLang="ko-KR" sz="120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3 1 9</a:t>
            </a:r>
          </a:p>
          <a:p>
            <a:pPr marL="274955" indent="-274955" algn="just">
              <a:spcAft>
                <a:spcPts val="0"/>
              </a:spcAft>
            </a:pPr>
            <a:r>
              <a:rPr lang="en-US" altLang="ko-KR" sz="120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c=(r2-r1)x(r3-r1)=( 6.0 , -18.0 , -12.0 )</a:t>
            </a:r>
          </a:p>
          <a:p>
            <a:pPr marL="274955" indent="-274955" algn="just">
              <a:spcAft>
                <a:spcPts val="0"/>
              </a:spcAft>
            </a:pPr>
            <a:r>
              <a:rPr lang="en-US" altLang="ko-KR" sz="120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Area of the triangle= 11.224972160321824</a:t>
            </a:r>
          </a:p>
          <a:p>
            <a:pPr marL="274955" indent="-274955" algn="just">
              <a:spcAft>
                <a:spcPts val="0"/>
              </a:spcAft>
            </a:pPr>
            <a:r>
              <a:rPr lang="en-US" altLang="ko-KR" sz="120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n1=( 0.2672612419124244 , -0.8017837257372732 , -0.5345224838248488 )</a:t>
            </a:r>
          </a:p>
          <a:p>
            <a:pPr marL="274955" indent="-274955" algn="just">
              <a:spcAft>
                <a:spcPts val="0"/>
              </a:spcAft>
            </a:pPr>
            <a:r>
              <a:rPr lang="en-US" altLang="ko-KR" sz="120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n2=( -0.2672612419124244 , 0.8017837257372732 , 0.5345224838248488 )</a:t>
            </a:r>
          </a:p>
          <a:p>
            <a:pPr marL="274955" indent="-274955" algn="just">
              <a:spcAft>
                <a:spcPts val="0"/>
              </a:spcAft>
            </a:pPr>
            <a:r>
              <a:rPr lang="en-US" altLang="ko-KR" sz="120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x1,y1,z1=</a:t>
            </a:r>
          </a:p>
          <a:p>
            <a:pPr marL="274955" indent="-274955" algn="just">
              <a:spcAft>
                <a:spcPts val="0"/>
              </a:spcAft>
            </a:pPr>
            <a:r>
              <a:rPr lang="en-US" altLang="ko-KR" sz="1200">
                <a:solidFill>
                  <a:srgbClr val="000000"/>
                </a:solidFill>
                <a:latin typeface="Courier New" panose="02070309020205020404" pitchFamily="49" charset="0"/>
                <a:ea typeface="바탕" panose="02030600000101010101" pitchFamily="18" charset="-127"/>
                <a:cs typeface="Courier New" panose="02070309020205020404" pitchFamily="49" charset="0"/>
              </a:rPr>
              <a:t>""</a:t>
            </a:r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0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398271" y="139700"/>
            <a:ext cx="769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8. Coding Examples</a:t>
            </a:r>
          </a:p>
        </p:txBody>
      </p:sp>
    </p:spTree>
    <p:extLst>
      <p:ext uri="{BB962C8B-B14F-4D97-AF65-F5344CB8AC3E}">
        <p14:creationId xmlns:p14="http://schemas.microsoft.com/office/powerpoint/2010/main" val="20761384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그룹 13"/>
          <p:cNvGrpSpPr>
            <a:grpSpLocks/>
          </p:cNvGrpSpPr>
          <p:nvPr/>
        </p:nvGrpSpPr>
        <p:grpSpPr bwMode="auto">
          <a:xfrm>
            <a:off x="0" y="260350"/>
            <a:ext cx="9064937" cy="6264275"/>
            <a:chOff x="107506" y="260865"/>
            <a:chExt cx="9065846" cy="6264590"/>
          </a:xfrm>
        </p:grpSpPr>
        <p:cxnSp>
          <p:nvCxnSpPr>
            <p:cNvPr id="15" name="직선 연결선 14"/>
            <p:cNvCxnSpPr/>
            <p:nvPr/>
          </p:nvCxnSpPr>
          <p:spPr>
            <a:xfrm>
              <a:off x="1115669" y="6525455"/>
              <a:ext cx="705714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8BB916B2-89EA-496D-8231-E5C4523A5560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35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7656" y="148126"/>
            <a:ext cx="3549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>
                <a:latin typeface="Times New Roman" pitchFamily="18" charset="0"/>
                <a:cs typeface="Times New Roman" pitchFamily="18" charset="0"/>
              </a:rPr>
              <a:t>ICE-5108067 Electromagnetics</a:t>
            </a:r>
            <a:endParaRPr lang="ko-KR" alt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977" y="718220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Lecture 01: Vector Calculus</a:t>
            </a:r>
          </a:p>
        </p:txBody>
      </p:sp>
      <p:pic>
        <p:nvPicPr>
          <p:cNvPr id="11" name="Picture 4" descr="How To Pronounce 'End' (Fin) in French - YouT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278" y="2777232"/>
            <a:ext cx="32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207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4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98271" y="139700"/>
            <a:ext cx="769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Vector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0363" y="548680"/>
            <a:ext cx="87045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Exercise:</a:t>
            </a:r>
          </a:p>
          <a:p>
            <a:pPr>
              <a:lnSpc>
                <a:spcPct val="150000"/>
              </a:lnSpc>
            </a:pP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Find the magnitude of a vector </a:t>
            </a:r>
            <a:r>
              <a:rPr lang="en-US" altLang="ko-KR" sz="2000" b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A</a:t>
            </a: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= (1, 5, 3).</a:t>
            </a:r>
          </a:p>
          <a:p>
            <a:pPr>
              <a:lnSpc>
                <a:spcPct val="150000"/>
              </a:lnSpc>
            </a:pP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Find the unit vector of a vector </a:t>
            </a:r>
            <a:r>
              <a:rPr lang="en-US" altLang="ko-KR" sz="2000" b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A</a:t>
            </a: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= (1, 5, 3). </a:t>
            </a:r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0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20273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5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98271" y="139700"/>
            <a:ext cx="769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Vector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0363" y="548680"/>
            <a:ext cx="8704574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Exercise: </a:t>
            </a:r>
            <a:r>
              <a:rPr lang="ko-KR" altLang="en-US" sz="20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두 벡터가 평행할 조건</a:t>
            </a:r>
            <a:endParaRPr lang="en-US" altLang="ko-KR" sz="200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0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47343"/>
            <a:ext cx="6261366" cy="157944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626786"/>
            <a:ext cx="5184576" cy="396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669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6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98271" y="139700"/>
            <a:ext cx="769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Vector Addition and Subtraction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0363" y="548680"/>
            <a:ext cx="870457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Vector Addition: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endParaRPr lang="en-US" altLang="ko-KR" sz="2000">
              <a:solidFill>
                <a:srgbClr val="FF0000"/>
              </a:solidFill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endParaRPr lang="en-US" altLang="ko-KR" sz="2000">
              <a:solidFill>
                <a:srgbClr val="FF0000"/>
              </a:solidFill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endParaRPr lang="en-US" altLang="ko-KR" sz="2000">
              <a:solidFill>
                <a:srgbClr val="FF0000"/>
              </a:solidFill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endParaRPr lang="en-US" altLang="ko-KR" sz="2000">
              <a:solidFill>
                <a:srgbClr val="FF0000"/>
              </a:solidFill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endParaRPr lang="en-US" altLang="ko-KR" sz="2000">
              <a:solidFill>
                <a:srgbClr val="FF0000"/>
              </a:solidFill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endParaRPr lang="en-US" altLang="ko-KR" sz="2000">
              <a:solidFill>
                <a:srgbClr val="FF0000"/>
              </a:solidFill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endParaRPr lang="en-US" altLang="ko-KR" sz="2000">
              <a:solidFill>
                <a:srgbClr val="FF0000"/>
              </a:solidFill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Vector Subraction:</a:t>
            </a:r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0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" name="개체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0134026"/>
              </p:ext>
            </p:extLst>
          </p:nvPr>
        </p:nvGraphicFramePr>
        <p:xfrm>
          <a:off x="683568" y="1293076"/>
          <a:ext cx="5207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3" name="Equation" r:id="rId3" imgW="5206680" imgH="914400" progId="Equation.DSMT4">
                  <p:embed/>
                </p:oleObj>
              </mc:Choice>
              <mc:Fallback>
                <p:oleObj name="Equation" r:id="rId3" imgW="5206680" imgH="914400" progId="Equation.DSMT4">
                  <p:embed/>
                  <p:pic>
                    <p:nvPicPr>
                      <p:cNvPr id="9" name="개체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568" y="1293076"/>
                        <a:ext cx="52070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그림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7068" y="2488659"/>
            <a:ext cx="4810125" cy="1333500"/>
          </a:xfrm>
          <a:prstGeom prst="rect">
            <a:avLst/>
          </a:prstGeom>
        </p:spPr>
      </p:pic>
      <p:graphicFrame>
        <p:nvGraphicFramePr>
          <p:cNvPr id="21" name="개체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6449725"/>
              </p:ext>
            </p:extLst>
          </p:nvPr>
        </p:nvGraphicFramePr>
        <p:xfrm>
          <a:off x="736588" y="5175857"/>
          <a:ext cx="52197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4" name="Equation" r:id="rId6" imgW="5219640" imgH="914400" progId="Equation.DSMT4">
                  <p:embed/>
                </p:oleObj>
              </mc:Choice>
              <mc:Fallback>
                <p:oleObj name="Equation" r:id="rId6" imgW="5219640" imgH="914400" progId="Equation.DSMT4">
                  <p:embed/>
                  <p:pic>
                    <p:nvPicPr>
                      <p:cNvPr id="9" name="개체 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36588" y="5175857"/>
                        <a:ext cx="52197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46" name="Picture 6" descr="Subtracting two vectors by putting their feet together and drawing the result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644" y="4581128"/>
            <a:ext cx="2428310" cy="160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558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7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60363" y="548680"/>
            <a:ext cx="87045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Exercise:</a:t>
            </a:r>
          </a:p>
          <a:p>
            <a:pPr>
              <a:lnSpc>
                <a:spcPct val="150000"/>
              </a:lnSpc>
            </a:pP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Express the vector </a:t>
            </a:r>
            <a:r>
              <a:rPr lang="en-US" altLang="ko-KR" sz="2000" b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C</a:t>
            </a: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using vectors </a:t>
            </a:r>
            <a:r>
              <a:rPr lang="en-US" altLang="ko-KR" sz="2000" b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A</a:t>
            </a: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, </a:t>
            </a:r>
            <a:r>
              <a:rPr lang="en-US" altLang="ko-KR" sz="2000" b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B</a:t>
            </a: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, and </a:t>
            </a:r>
            <a:r>
              <a:rPr lang="en-US" altLang="ko-KR" sz="2000" b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E</a:t>
            </a: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Express the vector </a:t>
            </a:r>
            <a:r>
              <a:rPr lang="en-US" altLang="ko-KR" sz="2000" b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E</a:t>
            </a: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using vectors </a:t>
            </a:r>
            <a:r>
              <a:rPr lang="en-US" altLang="ko-KR" sz="2000" b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A</a:t>
            </a: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, </a:t>
            </a:r>
            <a:r>
              <a:rPr lang="en-US" altLang="ko-KR" sz="2000" b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B</a:t>
            </a: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, and </a:t>
            </a:r>
            <a:r>
              <a:rPr lang="en-US" altLang="ko-KR" sz="2000" b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C</a:t>
            </a: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.</a:t>
            </a:r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0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98271" y="139700"/>
            <a:ext cx="769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Vector Addition and Subtraction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8925" y="782197"/>
            <a:ext cx="204787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30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8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98271" y="139700"/>
            <a:ext cx="769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Position Vector and Distance Vector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0363" y="548680"/>
            <a:ext cx="870457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Position vector: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endParaRPr lang="en-US" altLang="ko-KR" sz="2000">
              <a:solidFill>
                <a:srgbClr val="FF0000"/>
              </a:solidFill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endParaRPr lang="en-US" altLang="ko-KR" sz="2000">
              <a:solidFill>
                <a:srgbClr val="FF0000"/>
              </a:solidFill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endParaRPr lang="en-US" altLang="ko-KR" sz="2000">
              <a:solidFill>
                <a:srgbClr val="FF0000"/>
              </a:solidFill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endParaRPr lang="en-US" altLang="ko-KR" sz="2000">
              <a:solidFill>
                <a:srgbClr val="FF0000"/>
              </a:solidFill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endParaRPr lang="en-US" altLang="ko-KR" sz="2000">
              <a:solidFill>
                <a:srgbClr val="FF0000"/>
              </a:solidFill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Distance vector:</a:t>
            </a:r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0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1236980"/>
            <a:ext cx="3124635" cy="2855392"/>
          </a:xfrm>
          <a:prstGeom prst="rect">
            <a:avLst/>
          </a:prstGeom>
        </p:spPr>
      </p:pic>
      <p:pic>
        <p:nvPicPr>
          <p:cNvPr id="19" name="Content Placeholder 3" descr="eq3.10.tiff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t="-31141" b="-31141"/>
          <a:stretch>
            <a:fillRect/>
          </a:stretch>
        </p:blipFill>
        <p:spPr>
          <a:xfrm>
            <a:off x="573260" y="1210513"/>
            <a:ext cx="3127248" cy="1724370"/>
          </a:xfrm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092372"/>
            <a:ext cx="4072387" cy="1164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7359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9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60363" y="548680"/>
            <a:ext cx="87045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Exercise:</a:t>
            </a:r>
          </a:p>
          <a:p>
            <a:pPr>
              <a:lnSpc>
                <a:spcPct val="150000"/>
              </a:lnSpc>
            </a:pP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Find the position vector </a:t>
            </a:r>
            <a:r>
              <a:rPr lang="en-US" altLang="ko-KR" sz="2000" b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R</a:t>
            </a:r>
            <a:r>
              <a:rPr lang="en-US" altLang="ko-KR" sz="2000" i="1" baseline="-25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P</a:t>
            </a: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of a point </a:t>
            </a:r>
            <a:r>
              <a:rPr lang="en-US" altLang="ko-KR" sz="2000" i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P</a:t>
            </a: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(1, 5, 3).</a:t>
            </a:r>
          </a:p>
          <a:p>
            <a:pPr>
              <a:lnSpc>
                <a:spcPct val="150000"/>
              </a:lnSpc>
            </a:pP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Find the distance vector </a:t>
            </a:r>
            <a:r>
              <a:rPr lang="en-US" altLang="ko-KR" sz="2000" b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R</a:t>
            </a:r>
            <a:r>
              <a:rPr lang="en-US" altLang="ko-KR" sz="2000" i="1" baseline="-25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PQ</a:t>
            </a: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from a point </a:t>
            </a:r>
            <a:r>
              <a:rPr lang="en-US" altLang="ko-KR" sz="2000" i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P</a:t>
            </a: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(1, 5, 3) to </a:t>
            </a:r>
            <a:r>
              <a:rPr lang="en-US" altLang="ko-KR" sz="2000" i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Q</a:t>
            </a: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(2, 4, 1).</a:t>
            </a:r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0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398271" y="139700"/>
            <a:ext cx="769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Position Vector and Distance Vector</a:t>
            </a:r>
          </a:p>
        </p:txBody>
      </p:sp>
    </p:spTree>
    <p:extLst>
      <p:ext uri="{BB962C8B-B14F-4D97-AF65-F5344CB8AC3E}">
        <p14:creationId xmlns:p14="http://schemas.microsoft.com/office/powerpoint/2010/main" val="3734751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19892</TotalTime>
  <Words>1482</Words>
  <Application>Microsoft Office PowerPoint</Application>
  <PresentationFormat>화면 슬라이드 쇼(4:3)</PresentationFormat>
  <Paragraphs>262</Paragraphs>
  <Slides>35</Slides>
  <Notes>4</Notes>
  <HiddenSlides>0</HiddenSlides>
  <MMClips>0</MMClips>
  <ScaleCrop>false</ScaleCrop>
  <HeadingPairs>
    <vt:vector size="8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35</vt:i4>
      </vt:variant>
    </vt:vector>
  </HeadingPairs>
  <TitlesOfParts>
    <vt:vector size="45" baseType="lpstr">
      <vt:lpstr>굴림</vt:lpstr>
      <vt:lpstr>맑은 고딕</vt:lpstr>
      <vt:lpstr>바탕</vt:lpstr>
      <vt:lpstr>Arial</vt:lpstr>
      <vt:lpstr>Calibri</vt:lpstr>
      <vt:lpstr>Courier New</vt:lpstr>
      <vt:lpstr>Times New Roman</vt:lpstr>
      <vt:lpstr>Wingdings</vt:lpstr>
      <vt:lpstr>Office 테마</vt:lpstr>
      <vt:lpstr>Equation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JulianNo2</dc:creator>
  <cp:lastModifiedBy>Ahn</cp:lastModifiedBy>
  <cp:revision>532</cp:revision>
  <cp:lastPrinted>2024-03-14T04:30:46Z</cp:lastPrinted>
  <dcterms:created xsi:type="dcterms:W3CDTF">2013-03-19T04:41:05Z</dcterms:created>
  <dcterms:modified xsi:type="dcterms:W3CDTF">2024-03-14T04:53:58Z</dcterms:modified>
</cp:coreProperties>
</file>