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780" r:id="rId3"/>
    <p:sldId id="781" r:id="rId4"/>
    <p:sldId id="794" r:id="rId5"/>
    <p:sldId id="676" r:id="rId6"/>
    <p:sldId id="779" r:id="rId7"/>
    <p:sldId id="702" r:id="rId8"/>
    <p:sldId id="782" r:id="rId9"/>
    <p:sldId id="783" r:id="rId10"/>
    <p:sldId id="784" r:id="rId11"/>
    <p:sldId id="787" r:id="rId12"/>
    <p:sldId id="786" r:id="rId13"/>
    <p:sldId id="788" r:id="rId14"/>
    <p:sldId id="811" r:id="rId15"/>
    <p:sldId id="816" r:id="rId16"/>
    <p:sldId id="812" r:id="rId17"/>
    <p:sldId id="817" r:id="rId18"/>
    <p:sldId id="818" r:id="rId19"/>
    <p:sldId id="814" r:id="rId20"/>
    <p:sldId id="813" r:id="rId21"/>
    <p:sldId id="735" r:id="rId22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 autoAdjust="0"/>
    <p:restoredTop sz="94687" autoAdjust="0"/>
  </p:normalViewPr>
  <p:slideViewPr>
    <p:cSldViewPr snapToGrid="0">
      <p:cViewPr varScale="1">
        <p:scale>
          <a:sx n="99" d="100"/>
          <a:sy n="99" d="100"/>
        </p:scale>
        <p:origin x="47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94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148B67B-A7F3-48F3-BB2B-A12CB6BAA840}" type="datetimeFigureOut">
              <a:rPr lang="ko-KR" altLang="en-US"/>
              <a:pPr>
                <a:defRPr/>
              </a:pPr>
              <a:t>2024-03-28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E70800-4D8A-4159-B68C-CC136B8A54B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455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AF78-175F-4214-A514-F2B8D1228308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DAF78-175F-4214-A514-F2B8D1228308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79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44BB-4694-43CC-A428-16E68EDEEC42}" type="datetime1">
              <a:rPr lang="ko-KR" altLang="en-US"/>
              <a:pPr>
                <a:defRPr/>
              </a:pPr>
              <a:t>2024-03-28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775-485E-466E-B9FF-99AF2D09AA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47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8437-1F9D-476B-A00C-9150EF5325A8}" type="datetime1">
              <a:rPr lang="ko-KR" altLang="en-US"/>
              <a:pPr>
                <a:defRPr/>
              </a:pPr>
              <a:t>2024-03-28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ECDC-9561-404E-B7BD-B07FDC9089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97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1FAD-BE1B-4988-B880-363703F240D5}" type="datetime1">
              <a:rPr lang="ko-KR" altLang="en-US"/>
              <a:pPr>
                <a:defRPr/>
              </a:pPr>
              <a:t>2024-03-28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69E5-FCA8-44DE-A8AA-47496B6D23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07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B2AC-8493-4B2C-B89E-02B5DE32BF68}" type="datetime1">
              <a:rPr lang="ko-KR" altLang="en-US"/>
              <a:pPr>
                <a:defRPr/>
              </a:pPr>
              <a:t>2024-03-28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BCD8-9B8E-4042-BEE6-A2EC148CB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11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65FBB-6904-4A4C-B4F4-33877DE76054}" type="datetime1">
              <a:rPr lang="ko-KR" altLang="en-US"/>
              <a:pPr>
                <a:defRPr/>
              </a:pPr>
              <a:t>2024-03-28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8E81-A9D2-433D-8493-09E8FC5BBBD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8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555EA-7498-42D5-B911-FF860203B243}" type="datetime1">
              <a:rPr lang="ko-KR" altLang="en-US"/>
              <a:pPr>
                <a:defRPr/>
              </a:pPr>
              <a:t>2024-03-28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EE94-6D92-4BCF-AB07-83010C8664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72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69B7-5956-4BED-828C-4D8CF418E997}" type="datetime1">
              <a:rPr lang="ko-KR" altLang="en-US"/>
              <a:pPr>
                <a:defRPr/>
              </a:pPr>
              <a:t>2024-03-28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2A82E-FEF8-47F5-AAE3-0EB98F86EA5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2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3EB6-12D1-4695-B16F-2E08DD6FC323}" type="datetime1">
              <a:rPr lang="ko-KR" altLang="en-US"/>
              <a:pPr>
                <a:defRPr/>
              </a:pPr>
              <a:t>2024-03-28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925D-67DB-4ECA-8F14-25576C1EBA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65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F704-2142-4DF9-A2FA-2FF3A93CF3B2}" type="datetime1">
              <a:rPr lang="ko-KR" altLang="en-US"/>
              <a:pPr>
                <a:defRPr/>
              </a:pPr>
              <a:t>2024-03-28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EE01-DC60-4815-A993-3B20DBF428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38F4-760A-411D-862F-8FE155AC35D9}" type="datetime1">
              <a:rPr lang="ko-KR" altLang="en-US"/>
              <a:pPr>
                <a:defRPr/>
              </a:pPr>
              <a:t>2024-03-28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3154-4D6B-4EF3-8462-B68C36C7EF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87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9054-9F2E-430D-974C-10C1222FBD5E}" type="datetime1">
              <a:rPr lang="ko-KR" altLang="en-US"/>
              <a:pPr>
                <a:defRPr/>
              </a:pPr>
              <a:t>2024-03-28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5E60-2AB7-4B4B-B634-EC2CD1D64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18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ADA4A4-2829-4410-8367-2138A80CF8BA}" type="datetime1">
              <a:rPr lang="ko-KR" altLang="en-US"/>
              <a:pPr>
                <a:defRPr/>
              </a:pPr>
              <a:t>2024-03-28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8E5689-601F-4540-A71B-9DA03159A1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microsoft.com/office/2007/relationships/hdphoto" Target="../media/hdphoto3.wdp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2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13"/>
          <p:cNvGrpSpPr>
            <a:grpSpLocks/>
          </p:cNvGrpSpPr>
          <p:nvPr/>
        </p:nvGrpSpPr>
        <p:grpSpPr bwMode="auto">
          <a:xfrm>
            <a:off x="0" y="260350"/>
            <a:ext cx="9064937" cy="6264275"/>
            <a:chOff x="107506" y="260865"/>
            <a:chExt cx="9065846" cy="626459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55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8BB916B2-89EA-496D-8231-E5C4523A5560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656" y="148126"/>
            <a:ext cx="3275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Lecture 4  Electrostatics (1)</a:t>
            </a:r>
            <a:endParaRPr lang="ko-KR" altLang="en-US" sz="2000" b="1"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977" y="718220"/>
            <a:ext cx="6984776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1. Electric Charge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2. Electrostatic Force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3. Coulomb's Law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4. Electric Field</a:t>
            </a:r>
          </a:p>
          <a:p>
            <a:pPr>
              <a:lnSpc>
                <a:spcPct val="15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5. Coding Examples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9189" y="560965"/>
            <a:ext cx="8704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Electric field of an infinite line charge</a:t>
            </a:r>
          </a:p>
          <a:p>
            <a:pPr eaLnBrk="1" hangingPunct="1">
              <a:lnSpc>
                <a:spcPct val="150000"/>
              </a:lnSpc>
            </a:pPr>
            <a:endParaRPr lang="en-US" sz="20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sz="20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sz="20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000">
                <a:solidFill>
                  <a:srgbClr val="7030A0"/>
                </a:solidFill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Example: Electric field of a finite line charge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46" y="1407010"/>
            <a:ext cx="5197288" cy="628149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18" y="3007823"/>
            <a:ext cx="3244303" cy="264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829233"/>
              </p:ext>
            </p:extLst>
          </p:nvPr>
        </p:nvGraphicFramePr>
        <p:xfrm>
          <a:off x="637132" y="5018167"/>
          <a:ext cx="78486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32" name="Equation" r:id="rId6" imgW="7848360" imgH="1536480" progId="Equation.DSMT4">
                  <p:embed/>
                </p:oleObj>
              </mc:Choice>
              <mc:Fallback>
                <p:oleObj name="Equation" r:id="rId6" imgW="784836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132" y="5018167"/>
                        <a:ext cx="78486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11241"/>
              </p:ext>
            </p:extLst>
          </p:nvPr>
        </p:nvGraphicFramePr>
        <p:xfrm>
          <a:off x="757318" y="2158193"/>
          <a:ext cx="4686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33" name="Equation" r:id="rId8" imgW="4686120" imgH="330120" progId="Equation.DSMT4">
                  <p:embed/>
                </p:oleObj>
              </mc:Choice>
              <mc:Fallback>
                <p:oleObj name="Equation" r:id="rId8" imgW="46861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7318" y="2158193"/>
                        <a:ext cx="4686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734" y="590360"/>
            <a:ext cx="3050336" cy="222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3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9189" y="560965"/>
            <a:ext cx="8704574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Electric field of a loop charge</a:t>
            </a:r>
            <a:endParaRPr lang="en-US" altLang="ko-KR" sz="2000">
              <a:solidFill>
                <a:srgbClr val="7030A0"/>
              </a:solidFill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625348"/>
              </p:ext>
            </p:extLst>
          </p:nvPr>
        </p:nvGraphicFramePr>
        <p:xfrm>
          <a:off x="446155" y="2973501"/>
          <a:ext cx="65151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1" name="Equation" r:id="rId3" imgW="6514920" imgH="3657600" progId="Equation.DSMT4">
                  <p:embed/>
                </p:oleObj>
              </mc:Choice>
              <mc:Fallback>
                <p:oleObj name="Equation" r:id="rId3" imgW="6514920" imgH="3657600" progId="Equation.DSMT4">
                  <p:embed/>
                  <p:pic>
                    <p:nvPicPr>
                      <p:cNvPr id="5" name="개체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155" y="2973501"/>
                        <a:ext cx="65151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25" y="271714"/>
            <a:ext cx="3035043" cy="247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56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9189" y="560965"/>
            <a:ext cx="8704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Electric field of a finite rectangular surface charge</a:t>
            </a:r>
            <a:endParaRPr lang="en-US" altLang="ko-KR">
              <a:solidFill>
                <a:srgbClr val="7030A0"/>
              </a:solidFill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 Field point </a:t>
            </a:r>
            <a:r>
              <a:rPr lang="en-US" altLang="ko-KR" b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r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= (0, 0, 0)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 Source point </a:t>
            </a:r>
            <a:r>
              <a:rPr lang="en-US" altLang="ko-KR" b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r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' = (</a:t>
            </a:r>
            <a:r>
              <a:rPr lang="en-US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x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y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z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),  </a:t>
            </a:r>
            <a:r>
              <a:rPr lang="en-US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x</a:t>
            </a:r>
            <a:r>
              <a:rPr lang="en-US" altLang="ko-KR" baseline="-25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1 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≤ </a:t>
            </a:r>
            <a:r>
              <a:rPr lang="en-US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x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≤ </a:t>
            </a:r>
            <a:r>
              <a:rPr lang="en-US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x</a:t>
            </a:r>
            <a:r>
              <a:rPr lang="en-US" altLang="ko-KR" baseline="-25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2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y</a:t>
            </a:r>
            <a:r>
              <a:rPr lang="en-US" altLang="ko-KR" baseline="-25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1 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≤ </a:t>
            </a:r>
            <a:r>
              <a:rPr lang="en-US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y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≤ </a:t>
            </a:r>
            <a:r>
              <a:rPr lang="en-US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y</a:t>
            </a:r>
            <a:r>
              <a:rPr lang="en-US" altLang="ko-KR" baseline="-25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2</a:t>
            </a:r>
            <a:endParaRPr lang="en-US" altLang="ko-KR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  </a:t>
            </a:r>
            <a:r>
              <a:rPr lang="en-US" altLang="ko-KR" b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R 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= </a:t>
            </a:r>
            <a:r>
              <a:rPr lang="en-US" altLang="ko-KR" b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r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−  </a:t>
            </a:r>
            <a:r>
              <a:rPr lang="en-US" altLang="ko-KR" b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r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' = (−</a:t>
            </a:r>
            <a:r>
              <a:rPr lang="en-US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x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, −</a:t>
            </a:r>
            <a:r>
              <a:rPr lang="en-US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y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, −</a:t>
            </a:r>
            <a:r>
              <a:rPr lang="en-US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z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776619"/>
              </p:ext>
            </p:extLst>
          </p:nvPr>
        </p:nvGraphicFramePr>
        <p:xfrm>
          <a:off x="574677" y="2528887"/>
          <a:ext cx="83693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9" name="Equation" r:id="rId3" imgW="8369280" imgH="2425680" progId="Equation.DSMT4">
                  <p:embed/>
                </p:oleObj>
              </mc:Choice>
              <mc:Fallback>
                <p:oleObj name="Equation" r:id="rId3" imgW="8369280" imgH="2425680" progId="Equation.DSMT4">
                  <p:embed/>
                  <p:pic>
                    <p:nvPicPr>
                      <p:cNvPr id="5" name="개체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677" y="2528887"/>
                        <a:ext cx="8369300" cy="242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72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9189" y="560965"/>
            <a:ext cx="87045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Surface ring charge</a:t>
            </a:r>
            <a:endParaRPr lang="en-US" altLang="ko-KR">
              <a:solidFill>
                <a:srgbClr val="7030A0"/>
              </a:solidFill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 Field point </a:t>
            </a:r>
            <a:r>
              <a:rPr lang="en-US" altLang="ko-KR" b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r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= (0, 0, </a:t>
            </a:r>
            <a:r>
              <a:rPr lang="en-US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h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 Source point </a:t>
            </a:r>
            <a:r>
              <a:rPr lang="en-US" altLang="ko-KR" b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r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' = (</a:t>
            </a:r>
            <a:r>
              <a:rPr lang="el-GR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ρ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, </a:t>
            </a:r>
            <a:r>
              <a:rPr lang="el-GR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φ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, 0),  </a:t>
            </a:r>
            <a:r>
              <a:rPr lang="el-GR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ρ</a:t>
            </a:r>
            <a:r>
              <a:rPr lang="en-US" altLang="ko-KR" baseline="-25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1 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≤ </a:t>
            </a:r>
            <a:r>
              <a:rPr lang="el-GR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ρ 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≤ </a:t>
            </a:r>
            <a:r>
              <a:rPr lang="el-GR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ρ</a:t>
            </a:r>
            <a:r>
              <a:rPr lang="en-US" altLang="ko-KR" baseline="-25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2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, </a:t>
            </a:r>
            <a:r>
              <a:rPr lang="el-GR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φ</a:t>
            </a:r>
            <a:r>
              <a:rPr lang="en-US" altLang="ko-KR" baseline="-25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1 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≤ </a:t>
            </a:r>
            <a:r>
              <a:rPr lang="el-GR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φ </a:t>
            </a:r>
            <a:r>
              <a:rPr lang="en-US" altLang="ko-KR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≤ </a:t>
            </a:r>
            <a:r>
              <a:rPr lang="el-GR" altLang="ko-KR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φ</a:t>
            </a:r>
            <a:r>
              <a:rPr lang="en-US" altLang="ko-KR" baseline="-25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2</a:t>
            </a:r>
            <a:endParaRPr lang="en-US" altLang="ko-KR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682667"/>
              </p:ext>
            </p:extLst>
          </p:nvPr>
        </p:nvGraphicFramePr>
        <p:xfrm>
          <a:off x="574677" y="2329026"/>
          <a:ext cx="73660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6" name="Equation" r:id="rId3" imgW="7365960" imgH="3352680" progId="Equation.DSMT4">
                  <p:embed/>
                </p:oleObj>
              </mc:Choice>
              <mc:Fallback>
                <p:oleObj name="Equation" r:id="rId3" imgW="7365960" imgH="3352680" progId="Equation.DSMT4">
                  <p:embed/>
                  <p:pic>
                    <p:nvPicPr>
                      <p:cNvPr id="5" name="개체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677" y="2329026"/>
                        <a:ext cx="73660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70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14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Coding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964" y="551860"/>
            <a:ext cx="8704574" cy="56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>
                <a:solidFill>
                  <a:srgbClr val="7030A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Example 1: 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Infinite line charge: charge density </a:t>
            </a:r>
            <a:r>
              <a:rPr lang="el-GR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σ</a:t>
            </a:r>
            <a:r>
              <a:rPr lang="en-US" altLang="ko-KR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(C/m), location (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x</a:t>
            </a:r>
            <a:r>
              <a:rPr lang="en-US" altLang="ko-KR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y</a:t>
            </a:r>
            <a:r>
              <a:rPr lang="en-US" altLang="ko-KR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 m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Field point: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x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y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 m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Find the electric field </a:t>
            </a:r>
            <a:r>
              <a:rPr lang="en-US" altLang="ko-KR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at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.</a:t>
            </a:r>
            <a:endParaRPr lang="en-US" altLang="ko-KR" i="1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(Solution)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Formulas</a:t>
            </a:r>
          </a:p>
          <a:p>
            <a:pPr>
              <a:lnSpc>
                <a:spcPct val="120000"/>
              </a:lnSpc>
            </a:pPr>
            <a:endParaRPr lang="en-US" altLang="ko-KR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ko-KR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Code</a:t>
            </a:r>
            <a:endParaRPr lang="en-US" altLang="ko-KR" sz="2000">
              <a:solidFill>
                <a:srgbClr val="7030A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r>
              <a:rPr lang="en-US" sz="1600"/>
              <a:t># EM-Lec4-Example 1: Single line charge</a:t>
            </a:r>
          </a:p>
          <a:p>
            <a:r>
              <a:rPr lang="en-US" sz="1600"/>
              <a:t># Given a line charge at (xs,ys) m with charge density s (C/m)and</a:t>
            </a:r>
          </a:p>
          <a:p>
            <a:r>
              <a:rPr lang="en-US" sz="1600"/>
              <a:t># the field point P(x,y) m, find the electric field E at P</a:t>
            </a:r>
          </a:p>
          <a:p>
            <a:r>
              <a:rPr lang="en-US" sz="1600"/>
              <a:t> </a:t>
            </a:r>
          </a:p>
          <a:p>
            <a:r>
              <a:rPr lang="en-US" sz="1600"/>
              <a:t>from math import *</a:t>
            </a:r>
          </a:p>
          <a:p>
            <a:r>
              <a:rPr lang="en-US" sz="1600"/>
              <a:t>e0=8.853e-12;pi=3.141593</a:t>
            </a:r>
          </a:p>
          <a:p>
            <a:r>
              <a:rPr lang="en-US" sz="1600"/>
              <a:t>while True:</a:t>
            </a:r>
          </a:p>
          <a:p>
            <a:r>
              <a:rPr lang="en-US" sz="1600"/>
              <a:t>  s=float(input('Charge density s (C/m) ='))</a:t>
            </a:r>
          </a:p>
          <a:p>
            <a:r>
              <a:rPr lang="en-US" sz="1600"/>
              <a:t>  xs,ys=map(float,input('Line charge position xs,ys (m) =').split())</a:t>
            </a:r>
          </a:p>
          <a:p>
            <a:r>
              <a:rPr lang="en-US" sz="1600"/>
              <a:t>  x,y=map(float,input('Field point x,y (m) =').split())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65712" y="2581960"/>
            <a:ext cx="95569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949396"/>
              </p:ext>
            </p:extLst>
          </p:nvPr>
        </p:nvGraphicFramePr>
        <p:xfrm>
          <a:off x="565712" y="2634790"/>
          <a:ext cx="3636409" cy="66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4" name="Equation" r:id="rId3" imgW="2286000" imgH="419100" progId="Equation.DSMT4">
                  <p:embed/>
                </p:oleObj>
              </mc:Choice>
              <mc:Fallback>
                <p:oleObj name="Equation" r:id="rId3" imgW="2286000" imgH="4191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12" y="2634790"/>
                        <a:ext cx="3636409" cy="66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28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Coding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  rx=x-xs;ry=y-ys</a:t>
            </a:r>
          </a:p>
          <a:p>
            <a:r>
              <a:rPr lang="en-US" sz="1600"/>
              <a:t>  r=sqrt(rx**2+ry**2)</a:t>
            </a:r>
          </a:p>
          <a:p>
            <a:r>
              <a:rPr lang="en-US" sz="1600"/>
              <a:t>  ex=s/(2*pi*e0)*rx/r**2</a:t>
            </a:r>
          </a:p>
          <a:p>
            <a:r>
              <a:rPr lang="en-US" sz="1600"/>
              <a:t>  ey=s/(2*pi*e0)*ry/r**2</a:t>
            </a:r>
          </a:p>
          <a:p>
            <a:r>
              <a:rPr lang="en-US" sz="1600"/>
              <a:t> </a:t>
            </a:r>
          </a:p>
          <a:p>
            <a:r>
              <a:rPr lang="en-US" sz="1600"/>
              <a:t>  print('  E (V/m) = (',ex,',',ey,')')</a:t>
            </a:r>
          </a:p>
          <a:p>
            <a:r>
              <a:rPr lang="en-US" sz="1600"/>
              <a:t> </a:t>
            </a:r>
          </a:p>
          <a:p>
            <a:r>
              <a:rPr lang="en-US" sz="1600"/>
              <a:t>'''</a:t>
            </a:r>
          </a:p>
          <a:p>
            <a:r>
              <a:rPr lang="en-US" sz="1600"/>
              <a:t>Charge density s (C/m) =</a:t>
            </a:r>
          </a:p>
          <a:p>
            <a:r>
              <a:rPr lang="en-US" sz="1600"/>
              <a:t>-2e-9</a:t>
            </a:r>
          </a:p>
          <a:p>
            <a:r>
              <a:rPr lang="en-US" sz="1600"/>
              <a:t>Line charge position xs,ys (m) =</a:t>
            </a:r>
          </a:p>
          <a:p>
            <a:r>
              <a:rPr lang="en-US" sz="1600"/>
              <a:t>3 4</a:t>
            </a:r>
          </a:p>
          <a:p>
            <a:r>
              <a:rPr lang="en-US" sz="1600"/>
              <a:t>Field point x,y (m) =</a:t>
            </a:r>
          </a:p>
          <a:p>
            <a:r>
              <a:rPr lang="en-US" sz="1600"/>
              <a:t>1 2</a:t>
            </a:r>
          </a:p>
          <a:p>
            <a:r>
              <a:rPr lang="en-US" sz="1600"/>
              <a:t>  E (V/m) = ( 8.988756666810751 , 8.988756666810751 )</a:t>
            </a:r>
          </a:p>
          <a:p>
            <a:r>
              <a:rPr lang="en-US" sz="1600"/>
              <a:t>Charge density s (C/m) =</a:t>
            </a:r>
          </a:p>
          <a:p>
            <a:r>
              <a:rPr lang="en-US" sz="1600"/>
              <a:t>'''</a:t>
            </a:r>
            <a:endParaRPr lang="en-US" altLang="ko-KR" sz="1600">
              <a:solidFill>
                <a:srgbClr val="7030A0"/>
              </a:solidFill>
              <a:latin typeface="Courier New" panose="02070309020205020404" pitchFamily="49" charset="0"/>
              <a:ea typeface="바탕" pitchFamily="18" charset="-127"/>
              <a:cs typeface="Courier New" panose="02070309020205020404" pitchFamily="49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3630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559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>
                <a:solidFill>
                  <a:srgbClr val="7030A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Example 2</a:t>
            </a:r>
            <a:r>
              <a:rPr lang="en-US" altLang="ko-KR" sz="2000" smtClean="0">
                <a:solidFill>
                  <a:srgbClr val="7030A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1) 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문제</a:t>
            </a:r>
            <a:r>
              <a:rPr lang="en-US" altLang="ko-KR" sz="2000" smtClean="0">
                <a:solidFill>
                  <a:srgbClr val="7030A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endParaRPr lang="en-US" altLang="ko-KR" sz="2000">
              <a:solidFill>
                <a:srgbClr val="7030A0"/>
              </a:solidFill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infinite line charge: 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Charge 1: density </a:t>
            </a:r>
            <a:r>
              <a:rPr lang="el-GR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σ</a:t>
            </a:r>
            <a:r>
              <a:rPr lang="en-US" altLang="ko-KR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 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(C/m), location (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x</a:t>
            </a:r>
            <a:r>
              <a:rPr lang="en-US" altLang="ko-KR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y</a:t>
            </a:r>
            <a:r>
              <a:rPr lang="en-US" altLang="ko-KR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 m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 ...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 Charge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: density </a:t>
            </a:r>
            <a:r>
              <a:rPr lang="el-GR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σ</a:t>
            </a:r>
            <a:r>
              <a:rPr lang="en-US" altLang="ko-KR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(C/m), location (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x</a:t>
            </a:r>
            <a:r>
              <a:rPr lang="en-US" altLang="ko-KR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y</a:t>
            </a:r>
            <a:r>
              <a:rPr lang="en-US" altLang="ko-KR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 m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Field point: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x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y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 m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Find the electric field </a:t>
            </a:r>
            <a:r>
              <a:rPr lang="en-US" altLang="ko-KR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at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</a:t>
            </a: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2) 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수식</a:t>
            </a:r>
            <a:endParaRPr lang="en-US" altLang="ko-KR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ko-KR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ko-KR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ko-KR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3) </a:t>
            </a:r>
            <a:r>
              <a:rPr lang="ko-KR" altLang="en-US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코드</a:t>
            </a:r>
            <a:endParaRPr lang="en-US" altLang="ko-KR" smtClean="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 eaLnBrk="0" latinLnBrk="0" hangingPunct="0"/>
            <a:r>
              <a:rPr lang="en-US"/>
              <a:t># EM-04-Python-Ex2: Multiple line charges</a:t>
            </a:r>
          </a:p>
          <a:p>
            <a:pPr eaLnBrk="0" latinLnBrk="0" hangingPunct="0"/>
            <a:r>
              <a:rPr lang="en-US"/>
              <a:t># Given line charges at (xi,yi) m with charge density si (C/m), i=1,2,... </a:t>
            </a:r>
            <a:endParaRPr lang="en-US" smtClean="0"/>
          </a:p>
          <a:p>
            <a:pPr eaLnBrk="0" latinLnBrk="0" hangingPunct="0"/>
            <a:r>
              <a:rPr lang="en-US" smtClean="0"/>
              <a:t># (</a:t>
            </a:r>
            <a:r>
              <a:rPr lang="ko-KR" altLang="en-US"/>
              <a:t>선전류 개수는 코드실행시 결정</a:t>
            </a:r>
            <a:r>
              <a:rPr lang="en-US"/>
              <a:t>)</a:t>
            </a:r>
          </a:p>
          <a:p>
            <a:pPr eaLnBrk="0" latinLnBrk="0" hangingPunct="0"/>
            <a:r>
              <a:rPr lang="en-US"/>
              <a:t># and the field point P(x,y) m, find the electric field E at </a:t>
            </a:r>
            <a:r>
              <a:rPr lang="en-US" smtClean="0"/>
              <a:t>P</a:t>
            </a:r>
            <a:endParaRPr lang="en-US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85933"/>
              </p:ext>
            </p:extLst>
          </p:nvPr>
        </p:nvGraphicFramePr>
        <p:xfrm>
          <a:off x="778988" y="3701449"/>
          <a:ext cx="38369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5" name="Equation" r:id="rId3" imgW="4597200" imgH="761760" progId="Equation.DSMT4">
                  <p:embed/>
                </p:oleObj>
              </mc:Choice>
              <mc:Fallback>
                <p:oleObj name="Equation" r:id="rId3" imgW="4597200" imgH="761760" progId="Equation.DSMT4">
                  <p:embed/>
                  <p:pic>
                    <p:nvPicPr>
                      <p:cNvPr id="8" name="개체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8988" y="3701449"/>
                        <a:ext cx="3836987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410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0" hangingPunct="0"/>
            <a:r>
              <a:rPr lang="en-US" sz="1600" smtClean="0"/>
              <a:t>from </a:t>
            </a:r>
            <a:r>
              <a:rPr lang="en-US" sz="1600"/>
              <a:t>math import *</a:t>
            </a:r>
          </a:p>
          <a:p>
            <a:pPr eaLnBrk="0" latinLnBrk="0" hangingPunct="0"/>
            <a:r>
              <a:rPr lang="en-US" sz="1600" smtClean="0"/>
              <a:t>e0=8.853e-12;pi=3.141593</a:t>
            </a:r>
            <a:endParaRPr lang="en-US" sz="1600"/>
          </a:p>
          <a:p>
            <a:pPr eaLnBrk="0" latinLnBrk="0" hangingPunct="0"/>
            <a:r>
              <a:rPr lang="en-US" sz="1600" smtClean="0"/>
              <a:t>xs</a:t>
            </a:r>
            <a:r>
              <a:rPr lang="en-US" sz="1600"/>
              <a:t>=[0]*100; ys=[0]*100; s=[0]*</a:t>
            </a:r>
            <a:r>
              <a:rPr lang="en-US" sz="1600" smtClean="0"/>
              <a:t>100</a:t>
            </a:r>
          </a:p>
          <a:p>
            <a:pPr eaLnBrk="0" latinLnBrk="0" hangingPunct="0"/>
            <a:r>
              <a:rPr lang="en-US" sz="1600" smtClean="0"/>
              <a:t># </a:t>
            </a:r>
            <a:r>
              <a:rPr lang="en-US" sz="1600"/>
              <a:t>xs, ys, s</a:t>
            </a:r>
            <a:r>
              <a:rPr lang="ko-KR" altLang="en-US" sz="1600"/>
              <a:t>는 모두 갯수가 </a:t>
            </a:r>
            <a:r>
              <a:rPr lang="en-US" sz="1600"/>
              <a:t>100</a:t>
            </a:r>
            <a:r>
              <a:rPr lang="ko-KR" altLang="en-US" sz="1600"/>
              <a:t>인 </a:t>
            </a:r>
            <a:r>
              <a:rPr lang="en-US" sz="1600"/>
              <a:t>list</a:t>
            </a:r>
            <a:r>
              <a:rPr lang="ko-KR" altLang="en-US" sz="1600"/>
              <a:t>이며 </a:t>
            </a:r>
            <a:r>
              <a:rPr lang="en-US" sz="1600"/>
              <a:t>0</a:t>
            </a:r>
            <a:r>
              <a:rPr lang="ko-KR" altLang="en-US" sz="1600"/>
              <a:t>의 값으로 초기화</a:t>
            </a:r>
            <a:endParaRPr lang="en-US" sz="1600"/>
          </a:p>
          <a:p>
            <a:pPr eaLnBrk="0" latinLnBrk="0" hangingPunct="0"/>
            <a:r>
              <a:rPr lang="en-US" sz="1600"/>
              <a:t># xs[0] </a:t>
            </a:r>
            <a:r>
              <a:rPr lang="ko-KR" altLang="en-US" sz="1600"/>
              <a:t>부터 </a:t>
            </a:r>
            <a:r>
              <a:rPr lang="en-US" sz="1600"/>
              <a:t>xs[99]</a:t>
            </a:r>
            <a:r>
              <a:rPr lang="ko-KR" altLang="en-US" sz="1600"/>
              <a:t>까지 총 </a:t>
            </a:r>
            <a:r>
              <a:rPr lang="en-US" sz="1600"/>
              <a:t>100</a:t>
            </a:r>
            <a:r>
              <a:rPr lang="ko-KR" altLang="en-US" sz="1600"/>
              <a:t>개 </a:t>
            </a:r>
            <a:r>
              <a:rPr lang="en-US" sz="1600"/>
              <a:t>list </a:t>
            </a:r>
            <a:r>
              <a:rPr lang="ko-KR" altLang="en-US" sz="1600"/>
              <a:t>변수 사용 가능</a:t>
            </a:r>
            <a:endParaRPr lang="en-US" sz="1600"/>
          </a:p>
          <a:p>
            <a:pPr eaLnBrk="0" latinLnBrk="0" hangingPunct="0"/>
            <a:r>
              <a:rPr lang="en-US" sz="1600"/>
              <a:t># </a:t>
            </a:r>
            <a:r>
              <a:rPr lang="ko-KR" altLang="en-US" sz="1600"/>
              <a:t>변수 뒤에 </a:t>
            </a:r>
            <a:r>
              <a:rPr lang="en-US" sz="1600"/>
              <a:t>[ ]</a:t>
            </a:r>
            <a:r>
              <a:rPr lang="ko-KR" altLang="en-US" sz="1600"/>
              <a:t>는 </a:t>
            </a:r>
            <a:r>
              <a:rPr lang="en-US" sz="1600"/>
              <a:t>list</a:t>
            </a:r>
            <a:r>
              <a:rPr lang="ko-KR" altLang="en-US" sz="1600"/>
              <a:t>라 하면 변경가능하며 데이터형도 모두 수용가능한 배열</a:t>
            </a:r>
            <a:r>
              <a:rPr lang="en-US" sz="1600"/>
              <a:t>. </a:t>
            </a:r>
            <a:r>
              <a:rPr lang="ko-KR" altLang="en-US" sz="1600"/>
              <a:t>지금의 경우 </a:t>
            </a:r>
            <a:r>
              <a:rPr lang="en-US" sz="1600"/>
              <a:t>]</a:t>
            </a:r>
          </a:p>
          <a:p>
            <a:pPr eaLnBrk="0" latinLnBrk="0" hangingPunct="0"/>
            <a:r>
              <a:rPr lang="en-US" sz="1600"/>
              <a:t># 1</a:t>
            </a:r>
            <a:r>
              <a:rPr lang="ko-KR" altLang="en-US" sz="1600"/>
              <a:t>차원 배열</a:t>
            </a:r>
            <a:r>
              <a:rPr lang="en-US" sz="1600"/>
              <a:t>. 2</a:t>
            </a:r>
            <a:r>
              <a:rPr lang="ko-KR" altLang="en-US" sz="1600"/>
              <a:t>차원 배열은 </a:t>
            </a:r>
            <a:r>
              <a:rPr lang="en-US" sz="1600"/>
              <a:t>s[i][j]</a:t>
            </a:r>
            <a:r>
              <a:rPr lang="ko-KR" altLang="en-US" sz="1600"/>
              <a:t>로 표현</a:t>
            </a:r>
            <a:r>
              <a:rPr lang="en-US" sz="1600"/>
              <a:t>. List</a:t>
            </a:r>
            <a:r>
              <a:rPr lang="ko-KR" altLang="en-US" sz="1600"/>
              <a:t>를 사용하려면 사용하기 전에 초기화 해야 함</a:t>
            </a:r>
            <a:r>
              <a:rPr lang="en-US" sz="1600"/>
              <a:t>.</a:t>
            </a:r>
          </a:p>
          <a:p>
            <a:pPr eaLnBrk="0" latinLnBrk="0" hangingPunct="0"/>
            <a:r>
              <a:rPr lang="en-US" sz="1600" smtClean="0"/>
              <a:t>while </a:t>
            </a:r>
            <a:r>
              <a:rPr lang="en-US" sz="1600"/>
              <a:t>True: # while loop 1</a:t>
            </a:r>
          </a:p>
          <a:p>
            <a:pPr eaLnBrk="0" latinLnBrk="0" hangingPunct="0"/>
            <a:r>
              <a:rPr lang="en-US" sz="1600"/>
              <a:t>  i=0; ex=0; ey=0</a:t>
            </a:r>
          </a:p>
          <a:p>
            <a:pPr eaLnBrk="0" latinLnBrk="0" hangingPunct="0"/>
            <a:r>
              <a:rPr lang="en-US" sz="1600"/>
              <a:t>  x,y=map(float,input('Field point x,y (m) =').split())</a:t>
            </a:r>
          </a:p>
          <a:p>
            <a:pPr eaLnBrk="0" latinLnBrk="0" hangingPunct="0"/>
            <a:r>
              <a:rPr lang="en-US" sz="1600"/>
              <a:t>  while True: # while loop 2</a:t>
            </a:r>
          </a:p>
          <a:p>
            <a:pPr eaLnBrk="0" latinLnBrk="0" hangingPunct="0"/>
            <a:r>
              <a:rPr lang="en-US" sz="1600"/>
              <a:t>    print('Line charge no.=',i)</a:t>
            </a:r>
          </a:p>
          <a:p>
            <a:pPr eaLnBrk="0" latinLnBrk="0" hangingPunct="0"/>
            <a:r>
              <a:rPr lang="en-US" sz="1600"/>
              <a:t>    s[i]=float(input('Charge density s (C/m)(0 to finish defining line charges) =')) </a:t>
            </a:r>
          </a:p>
          <a:p>
            <a:pPr eaLnBrk="0" latinLnBrk="0" hangingPunct="0"/>
            <a:r>
              <a:rPr lang="en-US" sz="1600"/>
              <a:t>    if s[i]==0:</a:t>
            </a:r>
          </a:p>
          <a:p>
            <a:pPr eaLnBrk="0" latinLnBrk="0" hangingPunct="0"/>
            <a:r>
              <a:rPr lang="en-US" sz="1600"/>
              <a:t>      break # get out of while loop 2</a:t>
            </a:r>
          </a:p>
          <a:p>
            <a:pPr eaLnBrk="0" latinLnBrk="0" hangingPunct="0"/>
            <a:r>
              <a:rPr lang="en-US" sz="1600"/>
              <a:t>    xs[i],ys[i]=map(float,input('Line charge position xs,ys (m) =').split())</a:t>
            </a:r>
          </a:p>
          <a:p>
            <a:pPr eaLnBrk="0" latinLnBrk="0" hangingPunct="0"/>
            <a:r>
              <a:rPr lang="en-US" sz="1600"/>
              <a:t>    rx=x-xs[i];ry=y-ys[i]</a:t>
            </a:r>
          </a:p>
          <a:p>
            <a:pPr eaLnBrk="0" latinLnBrk="0" hangingPunct="0"/>
            <a:r>
              <a:rPr lang="en-US" sz="1600"/>
              <a:t>    r=sqrt(rx**2+ry**2)</a:t>
            </a:r>
          </a:p>
          <a:p>
            <a:pPr eaLnBrk="0" latinLnBrk="0" hangingPunct="0"/>
            <a:r>
              <a:rPr lang="en-US" sz="1600"/>
              <a:t>    ex=ex+s[i]/(2*pi*e0)*rx/r**2</a:t>
            </a:r>
          </a:p>
          <a:p>
            <a:pPr eaLnBrk="0" latinLnBrk="0" hangingPunct="0"/>
            <a:r>
              <a:rPr lang="en-US" sz="1600"/>
              <a:t>    ey=ey+s[i]/(2*pi*e0)*ry/r**2</a:t>
            </a:r>
          </a:p>
          <a:p>
            <a:pPr eaLnBrk="0" latinLnBrk="0" hangingPunct="0"/>
            <a:r>
              <a:rPr lang="en-US" sz="1600"/>
              <a:t>    i=i+1</a:t>
            </a:r>
          </a:p>
          <a:p>
            <a:pPr eaLnBrk="0" latinLnBrk="0" hangingPunct="0"/>
            <a:r>
              <a:rPr lang="en-US" sz="1600"/>
              <a:t>  print('E (V/m) = (',ex,',',ey</a:t>
            </a:r>
            <a:r>
              <a:rPr lang="en-US" sz="1600" smtClean="0"/>
              <a:t>,')')</a:t>
            </a:r>
            <a:endParaRPr lang="en-US" sz="1600"/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255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18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바탕" panose="02030600000101010101" pitchFamily="18" charset="-127"/>
                <a:ea typeface="바탕" panose="02030600000101010101" pitchFamily="18" charset="-127"/>
              </a:rPr>
              <a:t>4) </a:t>
            </a:r>
            <a:r>
              <a:rPr lang="ko-KR" altLang="en-US" sz="1600" smtClean="0">
                <a:latin typeface="바탕" panose="02030600000101010101" pitchFamily="18" charset="-127"/>
                <a:ea typeface="바탕" panose="02030600000101010101" pitchFamily="18" charset="-127"/>
              </a:rPr>
              <a:t>코드 수행결과</a:t>
            </a:r>
            <a:endParaRPr lang="en-US" altLang="ko-KR" sz="160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en-US" sz="160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Field point x,y (m) =</a:t>
            </a: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1 2</a:t>
            </a: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Line charge no.= 0</a:t>
            </a: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Charge density s (C/m)(0 to finish defining line charges) =</a:t>
            </a: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3e-9</a:t>
            </a: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Line charge position xs,ys (m) =</a:t>
            </a: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3 4</a:t>
            </a: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Line charge no.= 1</a:t>
            </a: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Charge density s (C/m)(0 to finish defining line charges) =</a:t>
            </a: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-1e-10</a:t>
            </a: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Line charge position xs,ys (m) =</a:t>
            </a: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4 6</a:t>
            </a: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Line charge no.= 2</a:t>
            </a: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Charge density s (C/m)(0 to finish defining line charges) =</a:t>
            </a: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0</a:t>
            </a: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E (V/m) = ( -13.267404840212667 , -13.19549478687818 )</a:t>
            </a: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Field point x,y (m) =** Process Stopped **</a:t>
            </a:r>
          </a:p>
          <a:p>
            <a:endParaRPr lang="en-US" sz="160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sz="1600">
                <a:latin typeface="바탕" panose="02030600000101010101" pitchFamily="18" charset="-127"/>
                <a:ea typeface="바탕" panose="02030600000101010101" pitchFamily="18" charset="-127"/>
              </a:rPr>
              <a:t>Press Enter to exit </a:t>
            </a:r>
            <a:r>
              <a:rPr lang="en-US" sz="1600" smtClean="0">
                <a:latin typeface="바탕" panose="02030600000101010101" pitchFamily="18" charset="-127"/>
                <a:ea typeface="바탕" panose="02030600000101010101" pitchFamily="18" charset="-127"/>
              </a:rPr>
              <a:t>terminal</a:t>
            </a:r>
            <a:endParaRPr lang="en-US" altLang="ko-KR" sz="16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9608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19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>
                <a:solidFill>
                  <a:srgbClr val="7030A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Example 3: 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A point charges: charge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q</a:t>
            </a:r>
            <a:r>
              <a:rPr lang="en-US" altLang="ko-KR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C, location (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x</a:t>
            </a:r>
            <a:r>
              <a:rPr lang="en-US" altLang="ko-KR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y</a:t>
            </a:r>
            <a:r>
              <a:rPr lang="en-US" altLang="ko-KR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z</a:t>
            </a:r>
            <a:r>
              <a:rPr lang="en-US" altLang="ko-KR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s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 m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Field point: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x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y, z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Find the electric field </a:t>
            </a:r>
            <a:r>
              <a:rPr lang="en-US" altLang="ko-KR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at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.</a:t>
            </a:r>
            <a:endParaRPr lang="en-US" altLang="ko-KR" i="1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(Solution)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Formulas</a:t>
            </a:r>
          </a:p>
          <a:p>
            <a:pPr>
              <a:lnSpc>
                <a:spcPct val="120000"/>
              </a:lnSpc>
            </a:pPr>
            <a:endParaRPr lang="en-US" altLang="ko-KR" sz="2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Codes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798273"/>
              </p:ext>
            </p:extLst>
          </p:nvPr>
        </p:nvGraphicFramePr>
        <p:xfrm>
          <a:off x="657280" y="2709271"/>
          <a:ext cx="5283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1" name="Equation" r:id="rId3" imgW="5283000" imgH="698400" progId="Equation.DSMT4">
                  <p:embed/>
                </p:oleObj>
              </mc:Choice>
              <mc:Fallback>
                <p:oleObj name="Equation" r:id="rId3" imgW="5283000" imgH="698400" progId="Equation.DSMT4">
                  <p:embed/>
                  <p:pic>
                    <p:nvPicPr>
                      <p:cNvPr id="8" name="개체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7280" y="2709271"/>
                        <a:ext cx="52832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23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Electric Charge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075" y="647892"/>
            <a:ext cx="8704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of Electric Charge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All matter is made up of atoms.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 Atoms contain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- Protons (+)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- Neutrons (0)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- Electrons (−)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Protons and neurons are tightly bound to atoms.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Electrons can move away from their atoms.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699" name="Picture 83" descr="What is Electricity? - learn.sparkfun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69" y="597867"/>
            <a:ext cx="3340718" cy="219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3685" y="2789218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Ref: learn.sparkfun.com</a:t>
            </a:r>
          </a:p>
        </p:txBody>
      </p:sp>
    </p:spTree>
    <p:extLst>
      <p:ext uri="{BB962C8B-B14F-4D97-AF65-F5344CB8AC3E}">
        <p14:creationId xmlns:p14="http://schemas.microsoft.com/office/powerpoint/2010/main" val="213859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20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363" y="548680"/>
            <a:ext cx="8704574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>
                <a:solidFill>
                  <a:srgbClr val="7030A0"/>
                </a:solidFill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Example 4: </a:t>
            </a:r>
          </a:p>
          <a:p>
            <a:pPr>
              <a:lnSpc>
                <a:spcPct val="120000"/>
              </a:lnSpc>
            </a:pP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point charges: 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Charge 1: charge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q</a:t>
            </a:r>
            <a:r>
              <a:rPr lang="en-US" altLang="ko-KR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 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C, location (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x</a:t>
            </a:r>
            <a:r>
              <a:rPr lang="en-US" altLang="ko-KR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y</a:t>
            </a:r>
            <a:r>
              <a:rPr lang="en-US" altLang="ko-KR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z</a:t>
            </a:r>
            <a:r>
              <a:rPr lang="en-US" altLang="ko-KR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1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 m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 ...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    Charge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: density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q</a:t>
            </a:r>
            <a:r>
              <a:rPr lang="en-US" altLang="ko-KR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C, location (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x</a:t>
            </a:r>
            <a:r>
              <a:rPr lang="en-US" altLang="ko-KR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y</a:t>
            </a:r>
            <a:r>
              <a:rPr lang="en-US" altLang="ko-KR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z</a:t>
            </a:r>
            <a:r>
              <a:rPr lang="en-US" altLang="ko-KR" i="1" baseline="-25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n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 m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Field point: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x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,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y, z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Find the electric field </a:t>
            </a:r>
            <a:r>
              <a:rPr lang="en-US" altLang="ko-KR" b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E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 at </a:t>
            </a:r>
            <a:r>
              <a:rPr lang="en-US" altLang="ko-KR" i="1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P</a:t>
            </a: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.</a:t>
            </a:r>
            <a:endParaRPr lang="en-US" altLang="ko-KR" i="1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(Solution)</a:t>
            </a: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Formulas</a:t>
            </a:r>
          </a:p>
          <a:p>
            <a:pPr>
              <a:lnSpc>
                <a:spcPct val="120000"/>
              </a:lnSpc>
            </a:pPr>
            <a:endParaRPr lang="en-US" altLang="ko-KR" sz="2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ko-KR" sz="200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00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- Codes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-8965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081431"/>
              </p:ext>
            </p:extLst>
          </p:nvPr>
        </p:nvGraphicFramePr>
        <p:xfrm>
          <a:off x="703317" y="3706468"/>
          <a:ext cx="576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9" name="Equation" r:id="rId3" imgW="5765760" imgH="761760" progId="Equation.DSMT4">
                  <p:embed/>
                </p:oleObj>
              </mc:Choice>
              <mc:Fallback>
                <p:oleObj name="Equation" r:id="rId3" imgW="5765760" imgH="761760" progId="Equation.DSMT4">
                  <p:embed/>
                  <p:pic>
                    <p:nvPicPr>
                      <p:cNvPr id="8" name="개체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317" y="3706468"/>
                        <a:ext cx="57658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503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그룹 13"/>
          <p:cNvGrpSpPr>
            <a:grpSpLocks/>
          </p:cNvGrpSpPr>
          <p:nvPr/>
        </p:nvGrpSpPr>
        <p:grpSpPr bwMode="auto">
          <a:xfrm>
            <a:off x="0" y="260350"/>
            <a:ext cx="9064937" cy="6264275"/>
            <a:chOff x="107506" y="260865"/>
            <a:chExt cx="9065846" cy="6264590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1115669" y="6525455"/>
              <a:ext cx="70571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8BB916B2-89EA-496D-8231-E5C4523A5560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21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ow To Pronounce 'End' (Fin) in French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78" y="2777232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0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32075" y="647892"/>
            <a:ext cx="87045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Charging / Charged /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Ionization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 object acquires electrons. →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 object loses electrons. →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Postively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charged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Charging Mechanisms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By contacts: contact electrification, triboelectric effect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By pressure: piezoelectric effect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By heat: pyroelectric effect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By charge or electric field: influence charging, corona charging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Electrochemical charging: battery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Diffusion charging: aerosol particles are brought into contact with gas phase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ions</a:t>
            </a:r>
            <a:endParaRPr lang="en-US" altLang="ko-KR" sz="2000" dirty="0">
              <a:latin typeface="Times New Roman" pitchFamily="18" charset="0"/>
              <a:ea typeface="바탕" pitchFamily="18" charset="-127"/>
              <a:cs typeface="Times New Roman" pitchFamily="18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440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32075" y="647892"/>
            <a:ext cx="87045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Charge of An Electron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Charge is quantized.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Elementary charge: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= 1.602 176 634×10</a:t>
            </a:r>
            <a:r>
              <a:rPr lang="en-US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−19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Unit of charge: C (Coulomb)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Charge of an electron: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= −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Charge of a proton: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= +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eaLnBrk="1" hangingPunct="1">
              <a:lnSpc>
                <a:spcPct val="150000"/>
              </a:lnSpc>
            </a:pPr>
            <a:endParaRPr 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Conservation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The total electric charge in an isolated system never changes.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 The net quantity of electric charge, the amount of positive charge minus the 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amount of negative charge in the universe, is always 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conserved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704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9320" y="558242"/>
            <a:ext cx="87045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 (= air ionization with bluish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voilet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light)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Charging</a:t>
            </a:r>
          </a:p>
          <a:p>
            <a:pPr eaLnBrk="1" hangingPunct="1">
              <a:lnSpc>
                <a:spcPct val="150000"/>
              </a:lnSpc>
            </a:pPr>
            <a:endParaRPr lang="en-US" altLang="ko-KR" sz="2000" dirty="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 dirty="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 dirty="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 dirty="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 dirty="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>
                <a:solidFill>
                  <a:srgbClr val="7030A0"/>
                </a:solidFill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Electrostatic Precipitator, Air Purifier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91" y="1207182"/>
            <a:ext cx="4346823" cy="194518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310" y="3917524"/>
            <a:ext cx="4107309" cy="276831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0742" y="4797425"/>
            <a:ext cx="4216127" cy="14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9049" y="547694"/>
            <a:ext cx="8704574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Discharge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 object loses all of its charges either by regaining all of its lost electrons or by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losing all of its acquired electrons.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Electrical discharge in gases</a:t>
            </a:r>
          </a:p>
          <a:p>
            <a:pPr eaLnBrk="1" hangingPunct="1"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cosmic radiation random pulses</a:t>
            </a:r>
          </a:p>
          <a:p>
            <a:pPr eaLnBrk="1" hangingPunct="1">
              <a:lnSpc>
                <a:spcPct val="12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Townsend discharge</a:t>
            </a:r>
          </a:p>
          <a:p>
            <a:pPr eaLnBrk="1" hangingPunct="1">
              <a:lnSpc>
                <a:spcPct val="12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corona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 = air breakdown by high electric field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G: glow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 = passage of electric current through 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gas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J: arc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 =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continuous current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7698" name="Picture 2" descr="https://upload.wikimedia.org/wikipedia/commons/thumb/b/bc/Corona_discharge_1.JPG/1280px-Corona_discharg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14627"/>
            <a:ext cx="2677699" cy="178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0" name="Picture 4" descr="https://upload.wikimedia.org/wikipedia/commons/thumb/5/55/Glow_discharge_current-voltage_curve_English.svg/1280px-Glow_discharge_current-voltage_curve_English.svg.png?16158065717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896568"/>
            <a:ext cx="4987601" cy="324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4" name="Picture 8" descr="Model-GD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52847"/>
            <a:ext cx="2674640" cy="10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6" name="Picture 10" descr="Lightning NOA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65235"/>
            <a:ext cx="26759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7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Electrostatic Force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6793" y="557016"/>
            <a:ext cx="870457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Electrostactic Force in Materials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In atoms, protons &amp; electrons exert force on each other.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Forces between molecules</a:t>
            </a:r>
          </a:p>
          <a:p>
            <a:pPr eaLnBrk="1" hangingPunct="1">
              <a:lnSpc>
                <a:spcPct val="150000"/>
              </a:lnSpc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Electrosatic Force in Industrial Applications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Printers: laser printer, ink jet printers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Air purifier, electrostatic precipitator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Electrostatic spray gun (coating)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Forensics: electrostatic dust print lifting 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Particle separation and sizing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- Electrostatic atomization: liquids to uniformly dispersed aerosol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- Plastics identification for recycling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- Powder coating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060848"/>
            <a:ext cx="2648893" cy="24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3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Coulomb's Law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9189" y="560965"/>
            <a:ext cx="87045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Coulomb's Law</a:t>
            </a:r>
          </a:p>
          <a:p>
            <a:pPr eaLnBrk="1" hangingPunct="1">
              <a:lnSpc>
                <a:spcPct val="15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Example: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- Coulomb force in the hyrdogen atom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000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 Q</a:t>
            </a:r>
            <a:r>
              <a:rPr lang="en-US" altLang="ko-KR" sz="2000" i="1" baseline="-25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e</a:t>
            </a:r>
            <a:r>
              <a:rPr lang="en-US" altLang="ko-KR" sz="2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= − 1.6×10</a:t>
            </a:r>
            <a:r>
              <a:rPr lang="en-US" altLang="ko-KR" sz="2000" baseline="30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−19 </a:t>
            </a:r>
            <a:r>
              <a:rPr lang="en-US" altLang="ko-KR" sz="2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C , </a:t>
            </a:r>
            <a:r>
              <a:rPr lang="en-US" altLang="ko-KR" sz="2000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Q</a:t>
            </a:r>
            <a:r>
              <a:rPr lang="en-US" altLang="ko-KR" sz="2000" i="1" baseline="-25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p</a:t>
            </a:r>
            <a:r>
              <a:rPr lang="en-US" altLang="ko-KR" sz="2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= 1.6×10</a:t>
            </a:r>
            <a:r>
              <a:rPr lang="en-US" altLang="ko-KR" sz="2000" baseline="30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−19 </a:t>
            </a:r>
            <a:r>
              <a:rPr lang="en-US" altLang="ko-KR" sz="2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C, </a:t>
            </a:r>
            <a:r>
              <a:rPr lang="en-US" altLang="ko-KR" sz="2000" i="1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R</a:t>
            </a:r>
            <a:r>
              <a:rPr lang="en-US" altLang="ko-KR" sz="2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= 5.3×10</a:t>
            </a:r>
            <a:r>
              <a:rPr lang="en-US" altLang="ko-KR" sz="2000" baseline="30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−11</a:t>
            </a:r>
            <a:r>
              <a:rPr lang="en-US" altLang="ko-KR" sz="2000">
                <a:latin typeface="Times New Roman" panose="02020603050405020304" pitchFamily="18" charset="0"/>
                <a:ea typeface="바탕" pitchFamily="18" charset="-127"/>
                <a:cs typeface="Times New Roman" panose="02020603050405020304" pitchFamily="18" charset="0"/>
              </a:rPr>
              <a:t> m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05" y="1190624"/>
            <a:ext cx="2466975" cy="6953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714811"/>
            <a:ext cx="4182790" cy="128810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37" y="3270538"/>
            <a:ext cx="3895725" cy="838200"/>
          </a:xfrm>
          <a:prstGeom prst="rect">
            <a:avLst/>
          </a:prstGeom>
        </p:spPr>
      </p:pic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522843"/>
              </p:ext>
            </p:extLst>
          </p:nvPr>
        </p:nvGraphicFramePr>
        <p:xfrm>
          <a:off x="755576" y="2123243"/>
          <a:ext cx="4356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2" name="Equation" r:id="rId6" imgW="4356000" imgH="876240" progId="Equation.DSMT4">
                  <p:embed/>
                </p:oleObj>
              </mc:Choice>
              <mc:Fallback>
                <p:oleObj name="Equation" r:id="rId6" imgW="435600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576" y="2123243"/>
                        <a:ext cx="43561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875506"/>
              </p:ext>
            </p:extLst>
          </p:nvPr>
        </p:nvGraphicFramePr>
        <p:xfrm>
          <a:off x="546010" y="5869947"/>
          <a:ext cx="3632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3" name="Equation" r:id="rId8" imgW="3632040" imgH="672840" progId="Equation.DSMT4">
                  <p:embed/>
                </p:oleObj>
              </mc:Choice>
              <mc:Fallback>
                <p:oleObj name="Equation" r:id="rId8" imgW="36320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6010" y="5869947"/>
                        <a:ext cx="36322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33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그룹 13"/>
          <p:cNvGrpSpPr>
            <a:grpSpLocks/>
          </p:cNvGrpSpPr>
          <p:nvPr/>
        </p:nvGrpSpPr>
        <p:grpSpPr bwMode="auto">
          <a:xfrm>
            <a:off x="0" y="494858"/>
            <a:ext cx="9080163" cy="52833"/>
            <a:chOff x="107506" y="495917"/>
            <a:chExt cx="9081088" cy="52831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4723951" y="495917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07506" y="548748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527800"/>
            <a:ext cx="2133600" cy="365125"/>
          </a:xfrm>
        </p:spPr>
        <p:txBody>
          <a:bodyPr/>
          <a:lstStyle/>
          <a:p>
            <a:pPr>
              <a:defRPr/>
            </a:pPr>
            <a:fld id="{5E9AE611-6383-4613-AE9B-AAAFA1781735}" type="slidenum">
              <a:rPr lang="ko-KR" alt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ko-KR" alt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iagram of the electric fields (blue) and magnetic fields (red) radiated by  a dipole antenna (black rods) during transmission. | 첨단 기술, 기술, 과학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271" y="1397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Electric Field</a:t>
            </a:r>
          </a:p>
        </p:txBody>
      </p:sp>
      <p:grpSp>
        <p:nvGrpSpPr>
          <p:cNvPr id="12" name="그룹 13"/>
          <p:cNvGrpSpPr>
            <a:grpSpLocks/>
          </p:cNvGrpSpPr>
          <p:nvPr/>
        </p:nvGrpSpPr>
        <p:grpSpPr bwMode="auto">
          <a:xfrm>
            <a:off x="0" y="260350"/>
            <a:ext cx="9064937" cy="4537075"/>
            <a:chOff x="107506" y="260865"/>
            <a:chExt cx="9065846" cy="453730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4708709" y="505543"/>
              <a:ext cx="4464643" cy="0"/>
            </a:xfrm>
            <a:prstGeom prst="line">
              <a:avLst/>
            </a:prstGeom>
            <a:ln w="107950">
              <a:gradFill flip="none" rotWithShape="1">
                <a:gsLst>
                  <a:gs pos="100000">
                    <a:schemeClr val="tx2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94873" y="260865"/>
              <a:ext cx="0" cy="4537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67905" y="405335"/>
              <a:ext cx="0" cy="21241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07506" y="548217"/>
              <a:ext cx="842570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69189" y="560965"/>
            <a:ext cx="8704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Electric Field and Force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Electric Field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>
              <a:latin typeface="Times New Roman" panose="02020603050405020304" pitchFamily="18" charset="0"/>
              <a:ea typeface="바탕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01" y="1228565"/>
            <a:ext cx="1123950" cy="4191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528887"/>
            <a:ext cx="2695575" cy="8001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52" y="3652201"/>
            <a:ext cx="6579618" cy="791991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9114"/>
            <a:ext cx="3142891" cy="71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88" y="5751260"/>
            <a:ext cx="3210903" cy="77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3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21128</TotalTime>
  <Words>1293</Words>
  <Application>Microsoft Office PowerPoint</Application>
  <PresentationFormat>화면 슬라이드 쇼(4:3)</PresentationFormat>
  <Paragraphs>256</Paragraphs>
  <Slides>21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굴림</vt:lpstr>
      <vt:lpstr>맑은 고딕</vt:lpstr>
      <vt:lpstr>바탕</vt:lpstr>
      <vt:lpstr>Arial</vt:lpstr>
      <vt:lpstr>Courier New</vt:lpstr>
      <vt:lpstr>Times New Roman</vt:lpstr>
      <vt:lpstr>Wingdings</vt:lpstr>
      <vt:lpstr>Office 테마</vt:lpstr>
      <vt:lpstr>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JulianNo2</dc:creator>
  <cp:lastModifiedBy>Ahn</cp:lastModifiedBy>
  <cp:revision>596</cp:revision>
  <cp:lastPrinted>2021-03-22T05:52:09Z</cp:lastPrinted>
  <dcterms:created xsi:type="dcterms:W3CDTF">2013-03-19T04:41:05Z</dcterms:created>
  <dcterms:modified xsi:type="dcterms:W3CDTF">2024-03-28T04:57:46Z</dcterms:modified>
</cp:coreProperties>
</file>