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844" r:id="rId3"/>
    <p:sldId id="866" r:id="rId4"/>
    <p:sldId id="867" r:id="rId5"/>
    <p:sldId id="845" r:id="rId6"/>
    <p:sldId id="846" r:id="rId7"/>
    <p:sldId id="843" r:id="rId8"/>
    <p:sldId id="835" r:id="rId9"/>
    <p:sldId id="837" r:id="rId10"/>
    <p:sldId id="838" r:id="rId11"/>
    <p:sldId id="839" r:id="rId12"/>
    <p:sldId id="840" r:id="rId13"/>
    <p:sldId id="847" r:id="rId14"/>
    <p:sldId id="851" r:id="rId15"/>
    <p:sldId id="841" r:id="rId16"/>
    <p:sldId id="853" r:id="rId17"/>
    <p:sldId id="852" r:id="rId18"/>
    <p:sldId id="849" r:id="rId19"/>
    <p:sldId id="854" r:id="rId20"/>
    <p:sldId id="861" r:id="rId21"/>
    <p:sldId id="855" r:id="rId22"/>
    <p:sldId id="856" r:id="rId23"/>
    <p:sldId id="857" r:id="rId24"/>
    <p:sldId id="865" r:id="rId25"/>
    <p:sldId id="858" r:id="rId26"/>
    <p:sldId id="859" r:id="rId27"/>
    <p:sldId id="860" r:id="rId28"/>
    <p:sldId id="862" r:id="rId29"/>
    <p:sldId id="864" r:id="rId30"/>
    <p:sldId id="735" r:id="rId31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87" autoAdjust="0"/>
  </p:normalViewPr>
  <p:slideViewPr>
    <p:cSldViewPr snapToGrid="0">
      <p:cViewPr varScale="1">
        <p:scale>
          <a:sx n="103" d="100"/>
          <a:sy n="103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38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55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03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82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76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34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552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91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93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79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9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29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60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57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39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6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70800-4D8A-4159-B68C-CC136B8A54B9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75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2024-04-11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7.bin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3190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Lecture 6  Electrostatics (3)</a:t>
            </a:r>
            <a:endParaRPr lang="ko-KR" altLang="en-US" sz="2000" b="1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Free Electrons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Conductors and Electrostatic Field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Current and Resistance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Charge Continuity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5. Coding Example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Charge distribution on the conductor surface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Inject some charges of the same sign inside a conductor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Charges make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field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field repels charges against each other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Charges move to the conductor surface until the only force on a charge is normal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to surface. → Total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is normal to surface.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aseline="-25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tan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0 →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aseline="-25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tan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∂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/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∂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0 → </a:t>
            </a:r>
            <a:b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</a:b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const on the conductor surface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79" y="4023285"/>
            <a:ext cx="5330121" cy="25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Summary of equations for conductors in electric field</a:t>
            </a:r>
            <a:endParaRPr lang="en-US" altLang="ko-KR" sz="2000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89102"/>
              </p:ext>
            </p:extLst>
          </p:nvPr>
        </p:nvGraphicFramePr>
        <p:xfrm>
          <a:off x="816013" y="1259343"/>
          <a:ext cx="5031954" cy="285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8" name="Equation" r:id="rId3" imgW="4686120" imgH="2654280" progId="Equation.DSMT4">
                  <p:embed/>
                </p:oleObj>
              </mc:Choice>
              <mc:Fallback>
                <p:oleObj name="Equation" r:id="rId3" imgW="468612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013" y="1259343"/>
                        <a:ext cx="5031954" cy="2850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55586"/>
            <a:ext cx="8704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Current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Potential difference in a material →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field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→ 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2000" b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→ charge movement → current (electric current) flow</a:t>
            </a:r>
          </a:p>
          <a:p>
            <a:pPr>
              <a:lnSpc>
                <a:spcPct val="120000"/>
              </a:lnSpc>
            </a:pPr>
            <a:endParaRPr lang="en-US" altLang="ko-KR" sz="2000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Definition of current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Current and Resistance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1" y="2830152"/>
            <a:ext cx="3245877" cy="14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22296"/>
              </p:ext>
            </p:extLst>
          </p:nvPr>
        </p:nvGraphicFramePr>
        <p:xfrm>
          <a:off x="858838" y="4772025"/>
          <a:ext cx="1155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3" name="Equation" r:id="rId6" imgW="1155600" imgH="609480" progId="Equation.DSMT4">
                  <p:embed/>
                </p:oleObj>
              </mc:Choice>
              <mc:Fallback>
                <p:oleObj name="Equation" r:id="rId6" imgW="1155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838" y="4772025"/>
                        <a:ext cx="1155700" cy="6096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25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55586"/>
            <a:ext cx="870457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Current, order of magnitude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 uA : ventricular fibrillator 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제세동기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0.7 mA: hearid aid 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보청기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1.4 V 1 mW)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 mA : threshold of human sensation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solidFill>
                  <a:srgbClr val="0000FF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16 mA : maximum safe current of average man (grasp and letgo)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20 mA : LED current, human respiratory paralysis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100 mA : heart stops beating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200 mA : 220V 44W tungsten incandescent light bulb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10A : 220V electric kettle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100 A : motor vehicle starter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300 A : 30 V arc welder</a:t>
            </a:r>
          </a:p>
          <a:p>
            <a:pPr>
              <a:lnSpc>
                <a:spcPct val="130000"/>
              </a:lnSpc>
            </a:pPr>
            <a:r>
              <a:rPr lang="en-US" altLang="ko-KR">
                <a:solidFill>
                  <a:srgbClr val="0000FF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</a:t>
            </a:r>
            <a:r>
              <a:rPr lang="en-US" altLang="ko-KR" smtClean="0">
                <a:solidFill>
                  <a:srgbClr val="0000FF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00 A : KTX-</a:t>
            </a:r>
            <a:r>
              <a:rPr lang="ko-KR" altLang="en-US" smtClean="0">
                <a:solidFill>
                  <a:srgbClr val="0000FF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산천</a:t>
            </a:r>
            <a:r>
              <a:rPr lang="en-US" altLang="ko-KR" smtClean="0">
                <a:solidFill>
                  <a:srgbClr val="0000FF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10 MW, 25 kV 400A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2 kA : 115 kV electrical substation</a:t>
            </a:r>
          </a:p>
          <a:p>
            <a:pPr>
              <a:lnSpc>
                <a:spcPct val="13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30 kA : lightning strike</a:t>
            </a:r>
          </a:p>
          <a:p>
            <a:pPr>
              <a:lnSpc>
                <a:spcPct val="13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200 kA : electric arc furnace</a:t>
            </a:r>
          </a:p>
          <a:p>
            <a:pPr>
              <a:lnSpc>
                <a:spcPct val="13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</a:t>
            </a:r>
            <a:r>
              <a:rPr lang="en-US" altLang="ko-KR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18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A: black-hole magnetic-field driven current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830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729" y="557017"/>
            <a:ext cx="8704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Volume current density</a:t>
            </a:r>
            <a:b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</a:b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Surface current density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37" y="637734"/>
            <a:ext cx="289401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836193" y="1225189"/>
          <a:ext cx="3733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8" name="Equation" r:id="rId5" imgW="3733560" imgH="1028520" progId="Equation.DSMT4">
                  <p:embed/>
                </p:oleObj>
              </mc:Choice>
              <mc:Fallback>
                <p:oleObj name="Equation" r:id="rId5" imgW="3733560" imgH="102852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6193" y="1225189"/>
                        <a:ext cx="37338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28161"/>
              </p:ext>
            </p:extLst>
          </p:nvPr>
        </p:nvGraphicFramePr>
        <p:xfrm>
          <a:off x="872705" y="2578099"/>
          <a:ext cx="373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9" name="Equation" r:id="rId7" imgW="3733560" imgH="342720" progId="Equation.DSMT4">
                  <p:embed/>
                </p:oleObj>
              </mc:Choice>
              <mc:Fallback>
                <p:oleObj name="Equation" r:id="rId7" imgW="3733560" imgH="34272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2705" y="2578099"/>
                        <a:ext cx="3733800" cy="3429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13513"/>
              </p:ext>
            </p:extLst>
          </p:nvPr>
        </p:nvGraphicFramePr>
        <p:xfrm>
          <a:off x="822325" y="3206750"/>
          <a:ext cx="787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0" name="Equation" r:id="rId9" imgW="787320" imgH="660240" progId="Equation.DSMT4">
                  <p:embed/>
                </p:oleObj>
              </mc:Choice>
              <mc:Fallback>
                <p:oleObj name="Equation" r:id="rId9" imgW="787320" imgH="66024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325" y="3206750"/>
                        <a:ext cx="787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23261"/>
              </p:ext>
            </p:extLst>
          </p:nvPr>
        </p:nvGraphicFramePr>
        <p:xfrm>
          <a:off x="872705" y="4774159"/>
          <a:ext cx="1511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1" name="Equation" r:id="rId11" imgW="1511280" imgH="558720" progId="Equation.DSMT4">
                  <p:embed/>
                </p:oleObj>
              </mc:Choice>
              <mc:Fallback>
                <p:oleObj name="Equation" r:id="rId11" imgW="1511280" imgH="55872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2705" y="4774159"/>
                        <a:ext cx="1511300" cy="558800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63" name="Picture 67" descr="∫ ∫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05" y="4087471"/>
            <a:ext cx="3828987" cy="25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Electron drift velocity</a:t>
            </a:r>
          </a:p>
          <a:p>
            <a:pPr marL="285750" indent="-285750" eaLnBrk="0" latin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Fermi 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speed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random electron motion. </a:t>
            </a:r>
            <a:r>
              <a:rPr lang="en-US" altLang="ko-KR" sz="2000" i="1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v</a:t>
            </a:r>
            <a:r>
              <a:rPr lang="en-US" altLang="ko-KR" sz="2000" i="1" baseline="-25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= 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1.57 x 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en-US" altLang="ko-KR" sz="2000" baseline="30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m/s (copper)</a:t>
            </a:r>
            <a:endParaRPr lang="ko-KR" altLang="ko-KR" sz="2000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Meam 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free 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path : average path length of an electron before collision. 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2000" i="1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</a:t>
            </a:r>
            <a:r>
              <a:rPr lang="en-US" altLang="ko-KR" sz="2000" i="1" baseline="-25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= 4 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x 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en-US" altLang="ko-KR" sz="2000" baseline="30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-8</a:t>
            </a:r>
            <a:r>
              <a:rPr lang="en-US" altLang="ko-KR" sz="200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 (Cu)</a:t>
            </a:r>
            <a:endParaRPr lang="en-US" altLang="ko-KR" sz="2000" dirty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Drift velocity: electron velocity under applied </a:t>
            </a:r>
            <a:r>
              <a:rPr lang="en-US" altLang="ko-KR" sz="2000" i="1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00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field</a:t>
            </a:r>
          </a:p>
        </p:txBody>
      </p:sp>
      <p:graphicFrame>
        <p:nvGraphicFramePr>
          <p:cNvPr id="26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61783"/>
              </p:ext>
            </p:extLst>
          </p:nvPr>
        </p:nvGraphicFramePr>
        <p:xfrm>
          <a:off x="890672" y="3235681"/>
          <a:ext cx="3986213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9" name="Equation" r:id="rId4" imgW="2387520" imgH="1765080" progId="Equation.DSMT4">
                  <p:embed/>
                </p:oleObj>
              </mc:Choice>
              <mc:Fallback>
                <p:oleObj name="Equation" r:id="rId4" imgW="2387520" imgH="1765080" progId="Equation.DSMT4">
                  <p:embed/>
                  <p:pic>
                    <p:nvPicPr>
                      <p:cNvPr id="26631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72" y="3235681"/>
                        <a:ext cx="3986213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196" y="3685818"/>
            <a:ext cx="3255745" cy="13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Conductivity and resistivity</a:t>
            </a: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smtClean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smtClean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smtClean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endParaRPr lang="en-US" altLang="ko-KR" sz="200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19421"/>
              </p:ext>
            </p:extLst>
          </p:nvPr>
        </p:nvGraphicFramePr>
        <p:xfrm>
          <a:off x="776288" y="1205705"/>
          <a:ext cx="5776912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8" name="Equation" r:id="rId4" imgW="3111480" imgH="1396800" progId="Equation.DSMT4">
                  <p:embed/>
                </p:oleObj>
              </mc:Choice>
              <mc:Fallback>
                <p:oleObj name="Equation" r:id="rId4" imgW="3111480" imgH="1396800" progId="Equation.DSMT4">
                  <p:embed/>
                  <p:pic>
                    <p:nvPicPr>
                      <p:cNvPr id="13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05705"/>
                        <a:ext cx="5776912" cy="2646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27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20675" y="547688"/>
            <a:ext cx="87122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Electron mobility table</a:t>
            </a: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en-US" altLang="ko-KR" sz="2000" dirty="0" err="1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HEMT</a:t>
            </a:r>
            <a:r>
              <a:rPr lang="en-US" altLang="ko-KR" sz="20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(high electron mobility transistor): used in low-noise, very high frequency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2000" dirty="0" smtClean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amplifier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2" y="1189222"/>
            <a:ext cx="5211953" cy="32191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73" y="2374380"/>
            <a:ext cx="3404602" cy="20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Electrial resistivity of materials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Resistance wire: nichrome, 1 </a:t>
            </a:r>
            <a:r>
              <a:rPr lang="el-GR" altLang="ko-KR" sz="1600" i="1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μ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ohm-meter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80/20 = 80% Ni + 20% Cr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Menting point 1350°C 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Max. op. temp. 1150°C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220V 2kW heater: wire temp. 300-500°C</a:t>
            </a:r>
            <a:b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Resistivity about 60 times that of Cu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Mica: 1× 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ohm-meter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Quartz: 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to 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17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ohm-meter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Diamond: 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11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to 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18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ohm-meter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Water: 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Pure: 2×10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9 </a:t>
            </a:r>
            <a:endParaRPr lang="en-US" altLang="ko-KR" sz="1600" smtClean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Distilled: 5×10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 baseline="300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River water: 20,000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6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Sea water: 2,000</a:t>
            </a:r>
            <a:endParaRPr lang="ko-KR" altLang="ko-KR" sz="1600" baseline="30000" dirty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850" y="710826"/>
            <a:ext cx="3478700" cy="60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Resistance and Ohm's law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Cylindrical material with constant cross section</a:t>
            </a:r>
            <a:endParaRPr lang="ko-KR" altLang="ko-KR" sz="2000" dirty="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9" name="그림 16" descr="hay04243_050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7" y="3414970"/>
            <a:ext cx="4239854" cy="19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88119"/>
              </p:ext>
            </p:extLst>
          </p:nvPr>
        </p:nvGraphicFramePr>
        <p:xfrm>
          <a:off x="749300" y="1563349"/>
          <a:ext cx="58039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1" name="Equation" r:id="rId6" imgW="3365280" imgH="711000" progId="Equation.DSMT4">
                  <p:embed/>
                </p:oleObj>
              </mc:Choice>
              <mc:Fallback>
                <p:oleObj name="Equation" r:id="rId6" imgW="3365280" imgH="711000" progId="Equation.DSMT4">
                  <p:embed/>
                  <p:pic>
                    <p:nvPicPr>
                      <p:cNvPr id="31754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563349"/>
                        <a:ext cx="5803900" cy="1223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12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Free electrons and conductors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Free electrons: fee to move by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field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Conductors: 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Mostly metals: copper, aluminum, gold, silver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Has a large free electron density: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10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29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/m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Free Electrons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1730" name="Picture 2" descr="https://www.themusictelegraph.com/imgdata/themusictelegraph_com/201901/2019010235087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97" y="2721345"/>
            <a:ext cx="3781724" cy="18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2" name="Picture 4" descr="Fundamentals of Electronics – Analog Electronics (Part Tw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1" y="4891834"/>
            <a:ext cx="4230223" cy="18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6" name="Picture 2" descr="https://dthumb-phinf.pstatic.net/?src=%22http%3A%2F%2Fwww.universetoday.com%2Fwp-content%2Fuploads%2F2010%2F02%2Fc-atom_e1.gif%22&amp;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1" y="2584161"/>
            <a:ext cx="2473213" cy="20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0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Example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Copper wire of 1-mm diameter and 1-m length. 1 V applied between both ends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Resistance = 0.0216 ohm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Current density = </a:t>
            </a:r>
            <a:r>
              <a:rPr lang="en-US" altLang="ko-KR" sz="20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5.9 x 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en-US" altLang="ko-KR" sz="20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7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A/m</a:t>
            </a:r>
            <a:r>
              <a:rPr lang="en-US" altLang="ko-KR" sz="20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Electron drift velocity = 4.3 mm/s</a:t>
            </a:r>
          </a:p>
        </p:txBody>
      </p:sp>
    </p:spTree>
    <p:extLst>
      <p:ext uri="{BB962C8B-B14F-4D97-AF65-F5344CB8AC3E}">
        <p14:creationId xmlns:p14="http://schemas.microsoft.com/office/powerpoint/2010/main" val="125159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Resistance of materials with non-uniform cross section</a:t>
            </a:r>
          </a:p>
        </p:txBody>
      </p:sp>
      <p:graphicFrame>
        <p:nvGraphicFramePr>
          <p:cNvPr id="2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30005"/>
              </p:ext>
            </p:extLst>
          </p:nvPr>
        </p:nvGraphicFramePr>
        <p:xfrm>
          <a:off x="781518" y="1265991"/>
          <a:ext cx="1824037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Equation" r:id="rId4" imgW="1002960" imgH="876240" progId="Equation.DSMT4">
                  <p:embed/>
                </p:oleObj>
              </mc:Choice>
              <mc:Fallback>
                <p:oleObj name="Equation" r:id="rId4" imgW="1002960" imgH="876240" progId="Equation.DSMT4">
                  <p:embed/>
                  <p:pic>
                    <p:nvPicPr>
                      <p:cNvPr id="34833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18" y="1265991"/>
                        <a:ext cx="1824037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11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Examples: resistance calculation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2" y="1244559"/>
            <a:ext cx="7650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7" y="4060712"/>
            <a:ext cx="71993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90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Examples: resistance calculation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4" y="1466850"/>
            <a:ext cx="7485062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7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0633" y="547686"/>
            <a:ext cx="87122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Caution in Unit Change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Example 1: 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l-GR" altLang="ko-KR" sz="2000" i="1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ρ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= 10 </a:t>
            </a:r>
            <a:r>
              <a:rPr lang="el-GR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m  =  10 </a:t>
            </a:r>
            <a:r>
              <a:rPr lang="el-GR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100 cm = 1000 </a:t>
            </a:r>
            <a:r>
              <a:rPr lang="el-GR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cm. Wrong! 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l-GR" altLang="ko-KR" sz="2000" i="1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ρ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=1 </a:t>
            </a:r>
            <a:r>
              <a:rPr lang="el-GR" altLang="ko-KR" sz="20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cm = 1 </a:t>
            </a:r>
            <a:r>
              <a:rPr lang="el-GR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0.01 m = 0.01 </a:t>
            </a:r>
            <a:r>
              <a:rPr lang="el-GR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Ω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m. Correct!</a:t>
            </a:r>
          </a:p>
          <a:p>
            <a:pPr eaLnBrk="0" latinLnBrk="0" hangingPunct="0">
              <a:lnSpc>
                <a:spcPct val="150000"/>
              </a:lnSpc>
              <a:defRPr/>
            </a:pPr>
            <a:endParaRPr lang="en-US" altLang="ko-KR" sz="2000">
              <a:solidFill>
                <a:srgbClr val="000000"/>
              </a:solidFill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Examplex 2: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2000" i="1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σ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= 1 </a:t>
            </a:r>
            <a:r>
              <a:rPr lang="el-GR" altLang="ko-KR" sz="2000" i="1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μ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S/cm = 10</a:t>
            </a:r>
            <a:r>
              <a:rPr lang="en-US" altLang="ko-KR" sz="20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−6 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S/(0.01m) = 10</a:t>
            </a:r>
            <a:r>
              <a:rPr lang="en-US" altLang="ko-KR" sz="20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</a:t>
            </a:r>
            <a:r>
              <a:rPr lang="en-US" altLang="ko-KR" sz="2000" smtClean="0">
                <a:solidFill>
                  <a:srgbClr val="000000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S/m</a:t>
            </a:r>
          </a:p>
        </p:txBody>
      </p:sp>
    </p:spTree>
    <p:extLst>
      <p:ext uri="{BB962C8B-B14F-4D97-AF65-F5344CB8AC3E}">
        <p14:creationId xmlns:p14="http://schemas.microsoft.com/office/powerpoint/2010/main" val="351269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55586"/>
            <a:ext cx="87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Charge conservation law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The net charge of an isolated system will remain constant.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Charge Continuity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2996" name="Picture 4" descr="Let us consider two objects object A and object B. Object A has equal number of electrons and protons. So, it is electrically neutral. Similarly, object B has equal number of electrons and protons. So, it is also electrically neutral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8" y="1881395"/>
            <a:ext cx="6333654" cy="37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0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55586"/>
            <a:ext cx="87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Charge continuity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The total current flowing out of a closed surface is the negative of rate of change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of charge inside the surface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75" y="1864455"/>
            <a:ext cx="1675575" cy="2138353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33868"/>
              </p:ext>
            </p:extLst>
          </p:nvPr>
        </p:nvGraphicFramePr>
        <p:xfrm>
          <a:off x="698500" y="4419600"/>
          <a:ext cx="4368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5" name="Equation" r:id="rId5" imgW="4368600" imgH="2158920" progId="Equation.DSMT4">
                  <p:embed/>
                </p:oleObj>
              </mc:Choice>
              <mc:Fallback>
                <p:oleObj name="Equation" r:id="rId5" imgW="436860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4419600"/>
                        <a:ext cx="43688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64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55586"/>
            <a:ext cx="87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Charge relaxation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 density decays exponentially in a conductor.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13452"/>
              </p:ext>
            </p:extLst>
          </p:nvPr>
        </p:nvGraphicFramePr>
        <p:xfrm>
          <a:off x="842963" y="1738313"/>
          <a:ext cx="5337175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Equation" r:id="rId4" imgW="4635360" imgH="3301920" progId="Equation.DSMT4">
                  <p:embed/>
                </p:oleObj>
              </mc:Choice>
              <mc:Fallback>
                <p:oleObj name="Equation" r:id="rId4" imgW="4635360" imgH="3301920" progId="Equation.DSMT4">
                  <p:embed/>
                  <p:pic>
                    <p:nvPicPr>
                      <p:cNvPr id="40965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738313"/>
                        <a:ext cx="5337175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792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2" y="570100"/>
            <a:ext cx="8783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 1: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line charge at (0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m with charge density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(C/m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&lt;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field point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m,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find the potential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numerical integration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find the potential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Coding Example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69636"/>
              </p:ext>
            </p:extLst>
          </p:nvPr>
        </p:nvGraphicFramePr>
        <p:xfrm>
          <a:off x="556747" y="3285861"/>
          <a:ext cx="37338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9" name="Equation" r:id="rId4" imgW="3733560" imgH="3111480" progId="Equation.DSMT4">
                  <p:embed/>
                </p:oleObj>
              </mc:Choice>
              <mc:Fallback>
                <p:oleObj name="Equation" r:id="rId4" imgW="3733560" imgH="3111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747" y="3285861"/>
                        <a:ext cx="37338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23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2" y="570100"/>
            <a:ext cx="87836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# EM-Lec6-Example 1: Electric potential due to a finite line charge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# Given a line charge at (0,0,zs) m with charge density 4pi*epsi0 (C/m)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# with a&lt;zs&lt;b and a field point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P(x,0,z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) m, 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# 1) find the potential V at p by numerical integration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# 2) find the potential V at p by formula</a:t>
            </a: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math import *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a,b=map(float,input('Line charge at (0,0,zs) with zs from a to b: a, b (m) =').split())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x,z=map(float,input('Field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point at (x,0,z):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x, z (m) =').split())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n=int(input('Number of sampling points for numerical integration: n='))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dzs=(b-a)/n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zs=a-0.5*dzs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sum=0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for i in range(n):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zs=zs+dzs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r=sqrt((x-0)**2+(0-0)**2+(z-zs)**2)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sum=sum+1/r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sum=sum*dzs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print('  Numerical integration: V(x,z)=',sum)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rb= sqrt((x-0)**2+(0-0)**2+(z-b)**2)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ra=sqrt((x-0)**2+(0-0)**2+(z-a)**2)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v=log((rb+b-z)/(ra+a-z))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print(' 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: V(x,z)=',v)</a:t>
            </a: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  <a:endParaRPr 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Line charge at (0,0,zs) with zs from a to b: a, b (m) =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-1 2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Field point: x, z (m) =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3 4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Number of sampling points for numerical integration: n=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Numerical integration: V(x,z)= 0.658584955797933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: V(x,z)= 0.6586505454927757</a:t>
            </a:r>
          </a:p>
          <a:p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Line charge at (0,0,zs) with zs from a to b: a, b (m) =</a:t>
            </a:r>
          </a:p>
          <a:p>
            <a:r>
              <a:rPr lang="en-US" sz="1200" smtClean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  <a:endParaRPr 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Coding Example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44" y="3093150"/>
            <a:ext cx="2329500" cy="2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Free Electrons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0162" name="Picture 2" descr="주기율표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2" y="1028310"/>
            <a:ext cx="7967326" cy="35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56747" y="4797425"/>
            <a:ext cx="35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http://iokm.net/?document_srl=2512</a:t>
            </a:r>
          </a:p>
        </p:txBody>
      </p:sp>
    </p:spTree>
    <p:extLst>
      <p:ext uri="{BB962C8B-B14F-4D97-AF65-F5344CB8AC3E}">
        <p14:creationId xmlns:p14="http://schemas.microsoft.com/office/powerpoint/2010/main" val="1559301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Free Electrons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8271" y="580047"/>
            <a:ext cx="5107552" cy="272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density: 9×10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mass: 63.5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free electrons per atom: 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free electrons per cubic meter.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03978"/>
              </p:ext>
            </p:extLst>
          </p:nvPr>
        </p:nvGraphicFramePr>
        <p:xfrm>
          <a:off x="565712" y="3045732"/>
          <a:ext cx="53848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4" name="Equation" r:id="rId3" imgW="5384520" imgH="1892160" progId="Equation.DSMT4">
                  <p:embed/>
                </p:oleObj>
              </mc:Choice>
              <mc:Fallback>
                <p:oleObj name="Equation" r:id="rId3" imgW="538452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712" y="3045732"/>
                        <a:ext cx="53848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03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Semiconductors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Silicon, gemanium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 carrying mechanisms: electrons, holes, majority carrier, minority carrier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-type and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-type semiconductors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Electron density smaller than conductors: </a:t>
            </a:r>
            <a:r>
              <a:rPr lang="en-US" altLang="ko-KR" sz="2000" i="1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i="1" baseline="-25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(Si), 10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13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(Ge) /m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endParaRPr lang="en-US" altLang="ko-KR" sz="2000" b="1" smtClean="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 carrier density controlled by inserted impurities: 10</a:t>
            </a:r>
            <a:r>
              <a:rPr lang="en-US" altLang="ko-KR" sz="2000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16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- 10</a:t>
            </a:r>
            <a:r>
              <a:rPr lang="en-US" altLang="ko-KR" sz="2000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25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/m</a:t>
            </a:r>
            <a:r>
              <a:rPr lang="en-US" altLang="ko-KR" sz="2000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n-US" altLang="ko-KR" sz="2000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51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Sb</a:t>
            </a:r>
            <a:r>
              <a:rPr lang="en-US" altLang="ko-KR" sz="2000" baseline="-25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121.760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: antimony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안티모니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합금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반도체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;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유독성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000" baseline="30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 baseline="-25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10.811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: boron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붕소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(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내화유리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살충제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중성자흡수</a:t>
            </a:r>
            <a:endParaRPr lang="en-US" altLang="ko-KR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제어봉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고강성섬유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고강도 화합물 기계 재료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반도체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</a:t>
            </a:r>
            <a:r>
              <a:rPr lang="ko-KR" altLang="en-US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endParaRPr lang="en-US" altLang="ko-KR" sz="2000" baseline="-25000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3778" name="Picture 2" descr="Doped Semicondu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3" y="4250803"/>
            <a:ext cx="5225284" cy="24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2" name="Picture 6" descr="antimony ore images,photos &amp; pictures on Aliba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33" y="2999397"/>
            <a:ext cx="1666821" cy="17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4" name="Picture 8" descr="China High Quality Boron Carbide Powder B4c with Stable Performance - China  Boron Carbide, B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9653"/>
            <a:ext cx="1669297" cy="16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0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Insulators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Electron densiy much smaller than conductors: </a:t>
            </a:r>
            <a:r>
              <a:rPr lang="en-US" altLang="ko-KR" sz="2000" i="1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i="1" baseline="-25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10</a:t>
            </a:r>
            <a:r>
              <a:rPr lang="en-US" altLang="ko-KR" sz="2000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6</a:t>
            </a:r>
            <a:r>
              <a:rPr lang="en-US" altLang="ko-KR" sz="2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/m</a:t>
            </a:r>
            <a:r>
              <a:rPr lang="en-US" altLang="ko-KR" sz="2000" baseline="3000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Ceramic (porcelain), plastic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Dielectric materials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Dielectric breakdown: 20 (vacuum), 30 (air), 200 (PE), 100 (porcelain), 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600 (Teflon), 1000 (glass), 2000 (mica) kV/cm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Porcelain high-voltage insulator string</a:t>
            </a: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Mica circuit insulator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68" y="3236808"/>
            <a:ext cx="2148209" cy="1354443"/>
          </a:xfrm>
          <a:prstGeom prst="rect">
            <a:avLst/>
          </a:prstGeom>
        </p:spPr>
      </p:pic>
      <p:pic>
        <p:nvPicPr>
          <p:cNvPr id="220162" name="Picture 2" descr="Mic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77" y="5126809"/>
            <a:ext cx="2095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3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997" y="564335"/>
            <a:ext cx="8704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Charge induction</a:t>
            </a: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Induction by a field internal to a conductor</a:t>
            </a:r>
          </a:p>
          <a:p>
            <a:pPr>
              <a:lnSpc>
                <a:spcPct val="120000"/>
              </a:lnSpc>
            </a:pP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 smtClean="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 smtClean="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 smtClean="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Induction by a field external to a conductor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Conductors and Electrostatic Field</a:t>
            </a:r>
            <a:endParaRPr lang="en-US" altLang="ko-KR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184" y="1556218"/>
            <a:ext cx="3396688" cy="19814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27" y="4018821"/>
            <a:ext cx="4057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Conductor and electric field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PEC (perfect electric conductor) 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Infinite conductivity: </a:t>
            </a:r>
            <a:r>
              <a:rPr lang="el-GR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σ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l-GR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∞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(no work required to move a chage)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Zero electric field inside: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0 (inside)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 only on the surface if any: </a:t>
            </a:r>
            <a:r>
              <a:rPr lang="el-GR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ρ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surface charge density (C/m</a:t>
            </a:r>
            <a:r>
              <a:rPr lang="en-US" altLang="ko-KR" sz="2000" b="1" baseline="30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Zero charge density inside the conductor: </a:t>
            </a:r>
            <a:r>
              <a:rPr lang="el-GR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ρ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0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Same potential inside the conductor and on the suface: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const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Electric field normal to the surface: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tan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0</a:t>
            </a:r>
          </a:p>
          <a:p>
            <a:pPr>
              <a:lnSpc>
                <a:spcPct val="150000"/>
              </a:lnSpc>
            </a:pPr>
            <a:r>
              <a:rPr lang="en-US" altLang="ko-KR" sz="200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 density related to flux density: </a:t>
            </a:r>
            <a:r>
              <a:rPr lang="el-GR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ρ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 b="1" i="1" baseline="-25000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/ </a:t>
            </a:r>
            <a:r>
              <a:rPr lang="el-GR" altLang="ko-KR" sz="2000" b="1" i="1" smtClean="0">
                <a:solidFill>
                  <a:srgbClr val="FF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ε</a:t>
            </a:r>
            <a:endParaRPr lang="en-US" altLang="ko-KR" sz="2000" b="1" smtClean="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2210" name="Picture 2" descr="Φ =  E • d 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81" y="4323021"/>
            <a:ext cx="2514638" cy="22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smtClean="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Electric field on a conductor</a:t>
            </a:r>
          </a:p>
          <a:p>
            <a:pPr>
              <a:lnSpc>
                <a:spcPct val="120000"/>
              </a:lnSpc>
            </a:pP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0" y="1505992"/>
            <a:ext cx="2511437" cy="20457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183" y="1054457"/>
            <a:ext cx="1740790" cy="3166219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48046"/>
              </p:ext>
            </p:extLst>
          </p:nvPr>
        </p:nvGraphicFramePr>
        <p:xfrm>
          <a:off x="565712" y="4261180"/>
          <a:ext cx="7620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Equation" r:id="rId5" imgW="7619760" imgH="1866600" progId="Equation.DSMT4">
                  <p:embed/>
                </p:oleObj>
              </mc:Choice>
              <mc:Fallback>
                <p:oleObj name="Equation" r:id="rId5" imgW="761976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712" y="4261180"/>
                        <a:ext cx="76200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362" y="1822770"/>
            <a:ext cx="3156420" cy="20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4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22156</TotalTime>
  <Words>1396</Words>
  <Application>Microsoft Office PowerPoint</Application>
  <PresentationFormat>화면 슬라이드 쇼(4:3)</PresentationFormat>
  <Paragraphs>254</Paragraphs>
  <Slides>30</Slides>
  <Notes>20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굴림</vt:lpstr>
      <vt:lpstr>맑은 고딕</vt:lpstr>
      <vt:lpstr>바탕</vt:lpstr>
      <vt:lpstr>Arial</vt:lpstr>
      <vt:lpstr>Courier New</vt:lpstr>
      <vt:lpstr>Times New Roman</vt:lpstr>
      <vt:lpstr>Wingdings</vt:lpstr>
      <vt:lpstr>Office 테마</vt:lpstr>
      <vt:lpstr>Equation</vt:lpstr>
      <vt:lpstr>MathType 7.0 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Ahn</cp:lastModifiedBy>
  <cp:revision>632</cp:revision>
  <cp:lastPrinted>2022-04-07T04:29:41Z</cp:lastPrinted>
  <dcterms:created xsi:type="dcterms:W3CDTF">2013-03-19T04:41:05Z</dcterms:created>
  <dcterms:modified xsi:type="dcterms:W3CDTF">2024-04-11T04:57:59Z</dcterms:modified>
</cp:coreProperties>
</file>