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7" r:id="rId2"/>
    <p:sldId id="880" r:id="rId3"/>
    <p:sldId id="931" r:id="rId4"/>
    <p:sldId id="932" r:id="rId5"/>
    <p:sldId id="881" r:id="rId6"/>
    <p:sldId id="927" r:id="rId7"/>
    <p:sldId id="888" r:id="rId8"/>
    <p:sldId id="885" r:id="rId9"/>
    <p:sldId id="887" r:id="rId10"/>
    <p:sldId id="929" r:id="rId11"/>
    <p:sldId id="930" r:id="rId12"/>
    <p:sldId id="891" r:id="rId13"/>
    <p:sldId id="892" r:id="rId14"/>
    <p:sldId id="894" r:id="rId15"/>
    <p:sldId id="896" r:id="rId16"/>
    <p:sldId id="897" r:id="rId17"/>
    <p:sldId id="898" r:id="rId18"/>
    <p:sldId id="899" r:id="rId19"/>
    <p:sldId id="922" r:id="rId20"/>
    <p:sldId id="900" r:id="rId21"/>
    <p:sldId id="901" r:id="rId22"/>
    <p:sldId id="902" r:id="rId23"/>
    <p:sldId id="893" r:id="rId24"/>
    <p:sldId id="903" r:id="rId25"/>
    <p:sldId id="923" r:id="rId26"/>
    <p:sldId id="924" r:id="rId27"/>
    <p:sldId id="925" r:id="rId28"/>
    <p:sldId id="735" r:id="rId29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4" autoAdjust="0"/>
    <p:restoredTop sz="94687" autoAdjust="0"/>
  </p:normalViewPr>
  <p:slideViewPr>
    <p:cSldViewPr snapToGrid="0">
      <p:cViewPr varScale="1">
        <p:scale>
          <a:sx n="97" d="100"/>
          <a:sy n="97" d="100"/>
        </p:scale>
        <p:origin x="7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9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48B67B-A7F3-48F3-BB2B-A12CB6BAA840}" type="datetimeFigureOut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E70800-4D8A-4159-B68C-CC136B8A54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455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79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44BB-4694-43CC-A428-16E68EDEEC42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775-485E-466E-B9FF-99AF2D09AA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47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8437-1F9D-476B-A00C-9150EF5325A8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ECDC-9561-404E-B7BD-B07FDC9089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1FAD-BE1B-4988-B880-363703F240D5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69E5-FCA8-44DE-A8AA-47496B6D23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07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B2AC-8493-4B2C-B89E-02B5DE32BF68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BCD8-9B8E-4042-BEE6-A2EC148CB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11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5FBB-6904-4A4C-B4F4-33877DE76054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8E81-A9D2-433D-8493-09E8FC5BBB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55EA-7498-42D5-B911-FF860203B243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EE94-6D92-4BCF-AB07-83010C8664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72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69B7-5956-4BED-828C-4D8CF418E997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A82E-FEF8-47F5-AAE3-0EB98F86EA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3EB6-12D1-4695-B16F-2E08DD6FC323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25D-67DB-4ECA-8F14-25576C1EBA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65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F704-2142-4DF9-A2FA-2FF3A93CF3B2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EE01-DC60-4815-A993-3B20DBF428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38F4-760A-411D-862F-8FE155AC35D9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3154-4D6B-4EF3-8462-B68C36C7EF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87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054-9F2E-430D-974C-10C1222FBD5E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5E60-2AB7-4B4B-B634-EC2CD1D64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1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ADA4A4-2829-4410-8367-2138A80CF8BA}" type="datetime1">
              <a:rPr lang="ko-KR" altLang="en-US"/>
              <a:pPr>
                <a:defRPr/>
              </a:pPr>
              <a:t>2024-04-18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8E5689-601F-4540-A71B-9DA03159A1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4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56" y="148126"/>
            <a:ext cx="3190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Lecture 7  Electrostatics (4)</a:t>
            </a:r>
            <a:endParaRPr lang="ko-KR" altLang="en-US" sz="2000" b="1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77" y="718220"/>
            <a:ext cx="6984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1. Dielectric Polarization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2. Method of Images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 Electrostatic Energy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4. Boundary Conditions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5. Coding Example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6469060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Dielectric loss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5" name="Equation" r:id="rId3" imgW="139680" imgH="228600" progId="Equation.DSMT4">
                  <p:embed/>
                </p:oleObj>
              </mc:Choice>
              <mc:Fallback>
                <p:oleObj name="Equation" r:id="rId3" imgW="139680" imgH="22860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2276" y="1255922"/>
            <a:ext cx="103743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099807"/>
              </p:ext>
            </p:extLst>
          </p:nvPr>
        </p:nvGraphicFramePr>
        <p:xfrm>
          <a:off x="1181100" y="1049338"/>
          <a:ext cx="5722938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6" name="Equation" r:id="rId5" imgW="3149280" imgH="1333440" progId="Equation.DSMT4">
                  <p:embed/>
                </p:oleObj>
              </mc:Choice>
              <mc:Fallback>
                <p:oleObj name="Equation" r:id="rId5" imgW="3149280" imgH="1333440" progId="Equation.DSMT4">
                  <p:embed/>
                  <p:pic>
                    <p:nvPicPr>
                      <p:cNvPr id="6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049338"/>
                        <a:ext cx="5722938" cy="242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552898"/>
              </p:ext>
            </p:extLst>
          </p:nvPr>
        </p:nvGraphicFramePr>
        <p:xfrm>
          <a:off x="824937" y="5491272"/>
          <a:ext cx="54387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7" name="Equation" r:id="rId7" imgW="2933640" imgH="583920" progId="Equation.DSMT4">
                  <p:embed/>
                </p:oleObj>
              </mc:Choice>
              <mc:Fallback>
                <p:oleObj name="Equation" r:id="rId7" imgW="2933640" imgH="583920" progId="Equation.DSMT4">
                  <p:embed/>
                  <p:pic>
                    <p:nvPicPr>
                      <p:cNvPr id="19" name="개체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37" y="5491272"/>
                        <a:ext cx="5438775" cy="1087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276" y="3487263"/>
            <a:ext cx="4059186" cy="19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646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Permittivity dispersion: frequency response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0" name="Equation" r:id="rId3" imgW="139680" imgH="228600" progId="Equation.DSMT4">
                  <p:embed/>
                </p:oleObj>
              </mc:Choice>
              <mc:Fallback>
                <p:oleObj name="Equation" r:id="rId3" imgW="139680" imgH="22860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4194" name="Picture 2" descr="Frequency dependence dielectric constant or dielectric in an alternating  current - Dielectr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18" y="1457225"/>
            <a:ext cx="5040522" cy="48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8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Example: dielectric in an external field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4" name="Equation" r:id="rId3" imgW="139680" imgH="228600" progId="Equation.DSMT4">
                  <p:embed/>
                </p:oleObj>
              </mc:Choice>
              <mc:Fallback>
                <p:oleObj name="Equation" r:id="rId3" imgW="139680" imgH="22860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68468"/>
              </p:ext>
            </p:extLst>
          </p:nvPr>
        </p:nvGraphicFramePr>
        <p:xfrm>
          <a:off x="978087" y="3636309"/>
          <a:ext cx="44704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5" name="Equation" r:id="rId5" imgW="4470120" imgH="1485720" progId="Equation.DSMT4">
                  <p:embed/>
                </p:oleObj>
              </mc:Choice>
              <mc:Fallback>
                <p:oleObj name="Equation" r:id="rId5" imgW="4470120" imgH="148572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8087" y="3636309"/>
                        <a:ext cx="44704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57" y="1347054"/>
            <a:ext cx="3943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2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Method of Images</a:t>
            </a:r>
          </a:p>
        </p:txBody>
      </p:sp>
      <p:pic>
        <p:nvPicPr>
          <p:cNvPr id="241666" name="Picture 2" descr="Method of Image Charge | Definition, Examples, Diagra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9"/>
          <a:stretch/>
        </p:blipFill>
        <p:spPr bwMode="auto">
          <a:xfrm>
            <a:off x="5588142" y="647892"/>
            <a:ext cx="3416372" cy="37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34129"/>
              </p:ext>
            </p:extLst>
          </p:nvPr>
        </p:nvGraphicFramePr>
        <p:xfrm>
          <a:off x="771338" y="935039"/>
          <a:ext cx="32131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0" name="Equation" r:id="rId4" imgW="3213000" imgH="3288960" progId="Equation.DSMT4">
                  <p:embed/>
                </p:oleObj>
              </mc:Choice>
              <mc:Fallback>
                <p:oleObj name="Equation" r:id="rId4" imgW="3213000" imgH="328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1338" y="935039"/>
                        <a:ext cx="3213100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90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2411" y="557163"/>
            <a:ext cx="8704574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Example: a point source in a right-angle conductor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82" y="1177772"/>
            <a:ext cx="4937871" cy="1761059"/>
          </a:xfrm>
          <a:prstGeom prst="rect">
            <a:avLst/>
          </a:prstGeom>
        </p:spPr>
      </p:pic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918320"/>
              </p:ext>
            </p:extLst>
          </p:nvPr>
        </p:nvGraphicFramePr>
        <p:xfrm>
          <a:off x="858035" y="3090862"/>
          <a:ext cx="3637765" cy="37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2" name="Equation" r:id="rId4" imgW="4279680" imgH="4356000" progId="Equation.DSMT4">
                  <p:embed/>
                </p:oleObj>
              </mc:Choice>
              <mc:Fallback>
                <p:oleObj name="Equation" r:id="rId4" imgW="4279680" imgH="435600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035" y="3090862"/>
                        <a:ext cx="3637765" cy="370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0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2411" y="55716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Example: problems requiring an infinite number of images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56" y="1249428"/>
            <a:ext cx="5072903" cy="17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5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2411" y="55716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Example: a point charge outside a conducting sphere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66" y="1081133"/>
            <a:ext cx="3014663" cy="1797860"/>
          </a:xfrm>
          <a:prstGeom prst="rect">
            <a:avLst/>
          </a:prstGeom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82889"/>
              </p:ext>
            </p:extLst>
          </p:nvPr>
        </p:nvGraphicFramePr>
        <p:xfrm>
          <a:off x="1255433" y="3362885"/>
          <a:ext cx="10033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8" name="Equation" r:id="rId4" imgW="1002960" imgH="1333440" progId="Equation.DSMT4">
                  <p:embed/>
                </p:oleObj>
              </mc:Choice>
              <mc:Fallback>
                <p:oleObj name="Equation" r:id="rId4" imgW="100296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5433" y="3362885"/>
                        <a:ext cx="10033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49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505017"/>
            <a:ext cx="9064937" cy="42672"/>
            <a:chOff x="107506" y="505543"/>
            <a:chExt cx="9065846" cy="42674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Electrostatic Energy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203309"/>
            <a:ext cx="2106181" cy="5126502"/>
          </a:xfrm>
          <a:prstGeom prst="rect">
            <a:avLst/>
          </a:prstGeom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436873"/>
              </p:ext>
            </p:extLst>
          </p:nvPr>
        </p:nvGraphicFramePr>
        <p:xfrm>
          <a:off x="2372409" y="1195427"/>
          <a:ext cx="6536495" cy="222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4" name="Equation" r:id="rId4" imgW="9232560" imgH="3136680" progId="Equation.DSMT4">
                  <p:embed/>
                </p:oleObj>
              </mc:Choice>
              <mc:Fallback>
                <p:oleObj name="Equation" r:id="rId4" imgW="9232560" imgH="313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2409" y="1195427"/>
                        <a:ext cx="6536495" cy="2221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2411" y="55716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Energy stored in </a:t>
            </a:r>
            <a:r>
              <a:rPr lang="en-US" altLang="ko-KR" sz="20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point charges</a:t>
            </a:r>
          </a:p>
        </p:txBody>
      </p:sp>
    </p:spTree>
    <p:extLst>
      <p:ext uri="{BB962C8B-B14F-4D97-AF65-F5344CB8AC3E}">
        <p14:creationId xmlns:p14="http://schemas.microsoft.com/office/powerpoint/2010/main" val="790373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505017"/>
            <a:ext cx="9064937" cy="42672"/>
            <a:chOff x="107506" y="505543"/>
            <a:chExt cx="9065846" cy="42674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Electrostatic Energy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2411" y="55716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Energy stored in distributed charges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525781"/>
              </p:ext>
            </p:extLst>
          </p:nvPr>
        </p:nvGraphicFramePr>
        <p:xfrm>
          <a:off x="939239" y="1216397"/>
          <a:ext cx="4718593" cy="359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8" name="Equation" r:id="rId3" imgW="4101840" imgH="3124080" progId="Equation.DSMT4">
                  <p:embed/>
                </p:oleObj>
              </mc:Choice>
              <mc:Fallback>
                <p:oleObj name="Equation" r:id="rId3" imgW="4101840" imgH="312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239" y="1216397"/>
                        <a:ext cx="4718593" cy="3593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18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505017"/>
            <a:ext cx="9064937" cy="42672"/>
            <a:chOff x="107506" y="505543"/>
            <a:chExt cx="9065846" cy="42674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62411" y="55716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Electrostatic energy in terms of electric field</a:t>
            </a:r>
          </a:p>
        </p:txBody>
      </p:sp>
      <p:graphicFrame>
        <p:nvGraphicFramePr>
          <p:cNvPr id="13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546260"/>
              </p:ext>
            </p:extLst>
          </p:nvPr>
        </p:nvGraphicFramePr>
        <p:xfrm>
          <a:off x="936625" y="1222375"/>
          <a:ext cx="7472415" cy="483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3" name="Equation" r:id="rId3" imgW="4889160" imgH="3162240" progId="Equation.DSMT4">
                  <p:embed/>
                </p:oleObj>
              </mc:Choice>
              <mc:Fallback>
                <p:oleObj name="Equation" r:id="rId3" imgW="4889160" imgH="3162240" progId="Equation.DSMT4">
                  <p:embed/>
                  <p:pic>
                    <p:nvPicPr>
                      <p:cNvPr id="96287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22375"/>
                        <a:ext cx="7472415" cy="483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03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Dielectric polarization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Negative/positive charges oriented toward the positive/negative electrode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Charges do not move freely in the material but reoritented.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Dielectric Materials and Permittivity</a:t>
            </a:r>
          </a:p>
        </p:txBody>
      </p:sp>
      <p:pic>
        <p:nvPicPr>
          <p:cNvPr id="229378" name="Picture 2" descr="https://cdn.pcbdirectory.com/uploads/polarized-vs-unpolarized_636985932853798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19" y="2359517"/>
            <a:ext cx="5810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6641" y="4346640"/>
            <a:ext cx="528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Fig. Polarization in materials [www.pcbdirectory.com]</a:t>
            </a:r>
          </a:p>
        </p:txBody>
      </p:sp>
    </p:spTree>
    <p:extLst>
      <p:ext uri="{BB962C8B-B14F-4D97-AF65-F5344CB8AC3E}">
        <p14:creationId xmlns:p14="http://schemas.microsoft.com/office/powerpoint/2010/main" val="58079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452" y="1330292"/>
            <a:ext cx="7893428" cy="4268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2411" y="55716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Boundary conditions on a dielectric interface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3123061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7" y="1245637"/>
            <a:ext cx="3600450" cy="1828800"/>
          </a:xfrm>
          <a:prstGeom prst="rect">
            <a:avLst/>
          </a:prstGeom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577449"/>
              </p:ext>
            </p:extLst>
          </p:nvPr>
        </p:nvGraphicFramePr>
        <p:xfrm>
          <a:off x="1033235" y="3334269"/>
          <a:ext cx="32893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1" name="Equation" r:id="rId4" imgW="3288960" imgH="2577960" progId="Equation.DSMT4">
                  <p:embed/>
                </p:oleObj>
              </mc:Choice>
              <mc:Fallback>
                <p:oleObj name="Equation" r:id="rId4" imgW="3288960" imgH="257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3235" y="3334269"/>
                        <a:ext cx="32893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254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2411" y="55716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Boundary conditions on a dielectric-conductor interface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26" y="1018829"/>
            <a:ext cx="3165799" cy="13708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7" y="2249314"/>
            <a:ext cx="8105775" cy="1524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03" y="3773314"/>
            <a:ext cx="2614548" cy="150668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03" y="5051425"/>
            <a:ext cx="86296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18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62411" y="55716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Example: infinite charged plate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552575"/>
            <a:ext cx="5588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5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62411" y="557163"/>
            <a:ext cx="87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Example: angles of electric field lines on a dielectric interface</a:t>
            </a:r>
          </a:p>
        </p:txBody>
      </p:sp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3357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540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Coding Example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411" y="557163"/>
            <a:ext cx="870457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Example: angles of electric field lines on a dielectric interface</a:t>
            </a:r>
          </a:p>
          <a:p>
            <a:pPr latinLnBrk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Write down a Python code for the stored energy for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point charges.</a:t>
            </a:r>
          </a:p>
          <a:p>
            <a:pPr latinLnBrk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Input data:</a:t>
            </a:r>
          </a:p>
          <a:p>
            <a:pPr latinLnBrk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 : 	number of point charges</a:t>
            </a:r>
          </a:p>
          <a:p>
            <a:pPr latinLnBrk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qi (C), (xi, yi, zi) m : i-th point charge and position</a:t>
            </a:r>
          </a:p>
          <a:p>
            <a:pPr latinLnBrk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Output data:</a:t>
            </a:r>
          </a:p>
          <a:p>
            <a:pPr latinLnBrk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 (J): stored energy</a:t>
            </a: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65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직사각형 3"/>
          <p:cNvSpPr/>
          <p:nvPr/>
        </p:nvSpPr>
        <p:spPr>
          <a:xfrm>
            <a:off x="365784" y="562842"/>
            <a:ext cx="816608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# Lecture</a:t>
            </a:r>
            <a:r>
              <a: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r>
              <a: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example: Stored energy in </a:t>
            </a:r>
            <a:r>
              <a:rPr lang="en-US" altLang="ko-KR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point charges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# Input data: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#  n = number of point charges (maximum 100)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#  qi = charge (C) of the i-th charge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# (xi,yi,zi) = position (m) of the i-th charge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# Output data: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# w = stored energy (J)</a:t>
            </a:r>
          </a:p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from math import *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e0=8.853e-12;pi=3.141593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x=[0]*100;y=[0]*100;z=[0]*100;q=[0]*100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while True: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n=int(input('Number of point charges='))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for i in range(n):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print('For charge no.',i)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q[i]=float(input('Charge: q(C)='))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x[i],y[i],z[i]=map(float,input('Position: x,y,z(m)=').split())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w=0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for i in range(n):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sum=0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for j in range(n):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if(j == i):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continue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else: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sum=sum+q[j]/sqrt((x[i]-x[j])**2+(y[i]-y[j])**2+(z[i]-z[j])**2)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w=w+q[i]*sum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w=w/(4*pi*e0)/2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print('Stored: W(J)=',w)</a:t>
            </a:r>
          </a:p>
        </p:txBody>
      </p:sp>
    </p:spTree>
    <p:extLst>
      <p:ext uri="{BB962C8B-B14F-4D97-AF65-F5344CB8AC3E}">
        <p14:creationId xmlns:p14="http://schemas.microsoft.com/office/powerpoint/2010/main" val="111886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직사각형 4"/>
          <p:cNvSpPr/>
          <p:nvPr/>
        </p:nvSpPr>
        <p:spPr>
          <a:xfrm>
            <a:off x="556747" y="590360"/>
            <a:ext cx="649410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'''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point charges=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For charge no. 0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Charge: q(C)=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1e-10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Position: x,y,z(m)=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1 1 3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For charge no. 1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Charge: q(C)=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2e-4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Position: x,y,z(m)=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3 -1 1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For charge no. 2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Charge: q(C)=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4e-10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Position: x,y,z(m)=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4 1 -4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Stored: W(J)= 0.00018318585243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point charges=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'''</a:t>
            </a:r>
          </a:p>
        </p:txBody>
      </p:sp>
    </p:spTree>
    <p:extLst>
      <p:ext uri="{BB962C8B-B14F-4D97-AF65-F5344CB8AC3E}">
        <p14:creationId xmlns:p14="http://schemas.microsoft.com/office/powerpoint/2010/main" val="1877229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ow To Pronounce 'End' (Fin) in French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8" y="277723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0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Permittivity of dielectric materials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3678739" y="1466850"/>
          <a:ext cx="4822220" cy="20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4" name="Equation" r:id="rId3" imgW="4178160" imgH="1739880" progId="Equation.DSMT4">
                  <p:embed/>
                </p:oleObj>
              </mc:Choice>
              <mc:Fallback>
                <p:oleObj name="Equation" r:id="rId3" imgW="4178160" imgH="173988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8739" y="1466850"/>
                        <a:ext cx="4822220" cy="20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08126D71-75D8-45AD-841A-2080F6978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2" y="1256272"/>
            <a:ext cx="2076228" cy="283256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572" y="4311257"/>
            <a:ext cx="5619034" cy="1271396"/>
          </a:xfrm>
          <a:prstGeom prst="rect">
            <a:avLst/>
          </a:prstGeom>
        </p:spPr>
      </p:pic>
      <p:graphicFrame>
        <p:nvGraphicFramePr>
          <p:cNvPr id="22" name="개체 21"/>
          <p:cNvGraphicFramePr>
            <a:graphicFrameLocks noChangeAspect="1"/>
          </p:cNvGraphicFramePr>
          <p:nvPr/>
        </p:nvGraphicFramePr>
        <p:xfrm>
          <a:off x="939800" y="5724525"/>
          <a:ext cx="24066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5" name="Equation" r:id="rId8" imgW="2438280" imgH="571320" progId="Equation.DSMT4">
                  <p:embed/>
                </p:oleObj>
              </mc:Choice>
              <mc:Fallback>
                <p:oleObj name="Equation" r:id="rId8" imgW="2438280" imgH="571320" progId="Equation.DSMT4">
                  <p:embed/>
                  <p:pic>
                    <p:nvPicPr>
                      <p:cNvPr id="22" name="개체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9800" y="5724525"/>
                        <a:ext cx="240665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/>
        </p:nvGraphicFramePr>
        <p:xfrm>
          <a:off x="3994150" y="5716588"/>
          <a:ext cx="419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6" name="Equation" r:id="rId10" imgW="4190760" imgH="571320" progId="Equation.DSMT4">
                  <p:embed/>
                </p:oleObj>
              </mc:Choice>
              <mc:Fallback>
                <p:oleObj name="Equation" r:id="rId10" imgW="4190760" imgH="571320" progId="Equation.DSMT4">
                  <p:embed/>
                  <p:pic>
                    <p:nvPicPr>
                      <p:cNvPr id="23" name="개체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94150" y="5716588"/>
                        <a:ext cx="419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27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Dielectric polarization - Feynman's model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model of a dielectric: small conducting spheres embedded in an idealized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insulator</a:t>
            </a: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- Charging of conducting spheres: top = negatively charged, bottom = positively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  charged</a:t>
            </a: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- Polarization (= charge separation) increases electric flux density in the material.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12" y="1930861"/>
            <a:ext cx="3934676" cy="119605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27" y="3991413"/>
            <a:ext cx="2191106" cy="15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Polarization mechanisms in dielectric materials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Electron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displacements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Ion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displacements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Dipole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orientation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Space (interfacial) charge 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displacements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2450" name="Picture 2" descr="Four types of polarization mechanis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15" y="2541486"/>
            <a:ext cx="3135448" cy="38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3075" y="634313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Fig. Polarization mechanisms [Knowles]</a:t>
            </a:r>
          </a:p>
        </p:txBody>
      </p:sp>
    </p:spTree>
    <p:extLst>
      <p:ext uri="{BB962C8B-B14F-4D97-AF65-F5344CB8AC3E}">
        <p14:creationId xmlns:p14="http://schemas.microsoft.com/office/powerpoint/2010/main" val="18789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Time constant of electric polarization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Electric polarization: due to many different processes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Polarization process: has a time constant (relaxation time)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3170" name="Picture 2" descr="Polarization types of normal dielectric materials under a step-function... 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98" y="2084753"/>
            <a:ext cx="5836869" cy="444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6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8271" y="575093"/>
            <a:ext cx="870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Polarization charge density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The effect of polarization is modelled using charge densities.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Polarization charges </a:t>
            </a: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cannot move around. → </a:t>
            </a:r>
            <a:r>
              <a:rPr lang="en-US" altLang="ko-KR" sz="2000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Bound charges</a:t>
            </a:r>
            <a:endParaRPr lang="en-US" altLang="ko-KR" sz="2000" i="1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136304"/>
              </p:ext>
            </p:extLst>
          </p:nvPr>
        </p:nvGraphicFramePr>
        <p:xfrm>
          <a:off x="784785" y="2316461"/>
          <a:ext cx="49022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6" name="Equation" r:id="rId3" imgW="4902120" imgH="3670200" progId="Equation.DSMT4">
                  <p:embed/>
                </p:oleObj>
              </mc:Choice>
              <mc:Fallback>
                <p:oleObj name="Equation" r:id="rId3" imgW="4902120" imgH="367020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785" y="2316461"/>
                        <a:ext cx="4902200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17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2411" y="548198"/>
            <a:ext cx="8704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Electric flux density in dielectric materials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789862"/>
              </p:ext>
            </p:extLst>
          </p:nvPr>
        </p:nvGraphicFramePr>
        <p:xfrm>
          <a:off x="906183" y="1278871"/>
          <a:ext cx="45339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3" name="Equation" r:id="rId3" imgW="4533840" imgH="2298600" progId="Equation.DSMT4">
                  <p:embed/>
                </p:oleObj>
              </mc:Choice>
              <mc:Fallback>
                <p:oleObj name="Equation" r:id="rId3" imgW="4533840" imgH="229860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183" y="1278871"/>
                        <a:ext cx="45339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08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2411" y="557723"/>
            <a:ext cx="8704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Permittivity of dielectric materials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00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76959"/>
              </p:ext>
            </p:extLst>
          </p:nvPr>
        </p:nvGraphicFramePr>
        <p:xfrm>
          <a:off x="801502" y="1196976"/>
          <a:ext cx="5461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2" name="Equation" r:id="rId3" imgW="5460840" imgH="1549080" progId="Equation.DSMT4">
                  <p:embed/>
                </p:oleObj>
              </mc:Choice>
              <mc:Fallback>
                <p:oleObj name="Equation" r:id="rId3" imgW="5460840" imgH="1549080" progId="Equation.DSMT4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502" y="1196976"/>
                        <a:ext cx="54610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02" y="3395154"/>
            <a:ext cx="52101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23272</TotalTime>
  <Words>652</Words>
  <Application>Microsoft Office PowerPoint</Application>
  <PresentationFormat>화면 슬라이드 쇼(4:3)</PresentationFormat>
  <Paragraphs>161</Paragraphs>
  <Slides>28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굴림</vt:lpstr>
      <vt:lpstr>맑은 고딕</vt:lpstr>
      <vt:lpstr>바탕</vt:lpstr>
      <vt:lpstr>Arial</vt:lpstr>
      <vt:lpstr>Times New Roman</vt:lpstr>
      <vt:lpstr>Wingdings</vt:lpstr>
      <vt:lpstr>Office 테마</vt:lpstr>
      <vt:lpstr>Equation</vt:lpstr>
      <vt:lpstr>MathType 7.0 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JulianNo2</dc:creator>
  <cp:lastModifiedBy>Ahn</cp:lastModifiedBy>
  <cp:revision>680</cp:revision>
  <cp:lastPrinted>2021-04-12T06:04:16Z</cp:lastPrinted>
  <dcterms:created xsi:type="dcterms:W3CDTF">2013-03-19T04:41:05Z</dcterms:created>
  <dcterms:modified xsi:type="dcterms:W3CDTF">2024-04-18T11:06:28Z</dcterms:modified>
</cp:coreProperties>
</file>