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ink/ink1.xml" ContentType="application/inkml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53" r:id="rId2"/>
    <p:sldId id="615" r:id="rId3"/>
    <p:sldId id="618" r:id="rId4"/>
    <p:sldId id="619" r:id="rId5"/>
    <p:sldId id="620" r:id="rId6"/>
    <p:sldId id="621" r:id="rId7"/>
    <p:sldId id="622" r:id="rId8"/>
    <p:sldId id="623" r:id="rId9"/>
    <p:sldId id="624" r:id="rId10"/>
    <p:sldId id="625" r:id="rId11"/>
    <p:sldId id="626" r:id="rId12"/>
    <p:sldId id="627" r:id="rId13"/>
    <p:sldId id="628" r:id="rId14"/>
    <p:sldId id="629" r:id="rId15"/>
    <p:sldId id="630" r:id="rId16"/>
    <p:sldId id="631" r:id="rId17"/>
    <p:sldId id="617" r:id="rId18"/>
    <p:sldId id="352" r:id="rId19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00FFFF"/>
    <a:srgbClr val="0000CC"/>
    <a:srgbClr val="FFFF99"/>
    <a:srgbClr val="FFF0C5"/>
    <a:srgbClr val="FFEAAF"/>
    <a:srgbClr val="CC9900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7513" autoAdjust="0"/>
  </p:normalViewPr>
  <p:slideViewPr>
    <p:cSldViewPr snapToGrid="0">
      <p:cViewPr varScale="1">
        <p:scale>
          <a:sx n="105" d="100"/>
          <a:sy n="105" d="100"/>
        </p:scale>
        <p:origin x="12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80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85.10638" units="1/cm"/>
          <inkml:channelProperty channel="Y" name="resolution" value="51.18483" units="1/cm"/>
          <inkml:channelProperty channel="T" name="resolution" value="1" units="1/dev"/>
        </inkml:channelProperties>
      </inkml:inkSource>
      <inkml:timestamp xml:id="ts0" timeString="2021-05-13T23:18:16.661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6799 16005 0</inkml:trace>
  <inkml:trace contextRef="#ctx0" brushRef="#br0" timeOffset="410">1983 2124 0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021088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latin typeface="Calibri" pitchFamily="34" charset="0"/>
              </a:defRPr>
            </a:lvl1pPr>
          </a:lstStyle>
          <a:p>
            <a:fld id="{2A375401-1611-4C30-913C-0E02E329767E}" type="datetimeFigureOut">
              <a:rPr lang="en-US"/>
              <a:pPr/>
              <a:t>5/24/2024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10239" y="4861781"/>
            <a:ext cx="5678824" cy="460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021088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latin typeface="Calibri" pitchFamily="34" charset="0"/>
              </a:defRPr>
            </a:lvl1pPr>
          </a:lstStyle>
          <a:p>
            <a:fld id="{797FBFC1-83AF-4AF7-8DF9-D5870027C0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20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94134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80885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76299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7945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21144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45868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71575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38993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35814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104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7476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3168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712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4082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1959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14925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24385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089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C9FBE-CAA3-46D1-80EB-61FC61819FF2}" type="datetime1">
              <a:rPr lang="en-US" smtClean="0"/>
              <a:pPr>
                <a:defRPr/>
              </a:pPr>
              <a:t>5/24/2024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72091-C054-4895-B148-D741E914C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B3A0-8F23-4335-BA18-2F858D2F9CEA}" type="datetimeFigureOut">
              <a:rPr lang="en-US" smtClean="0"/>
              <a:pPr/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0DCC03-55F8-4B63-9C69-6FF9F41CE2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5531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8AE101-5309-4E4F-BF1A-80705446FEC3}" type="datetime1">
              <a:rPr lang="en-US" smtClean="0"/>
              <a:pPr>
                <a:defRPr/>
              </a:pPr>
              <a:t>5/24/2024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600" b="0" baseline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45457DB-A7B0-4E60-BEFD-118952530E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8.png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1.png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2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customXml" Target="../ink/ink1.x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6.png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png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png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png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6264275"/>
            <a:chOff x="107506" y="260865"/>
            <a:chExt cx="9065846" cy="6264590"/>
          </a:xfrm>
        </p:grpSpPr>
        <p:cxnSp>
          <p:nvCxnSpPr>
            <p:cNvPr id="15" name="직선 연결선 14"/>
            <p:cNvCxnSpPr/>
            <p:nvPr/>
          </p:nvCxnSpPr>
          <p:spPr>
            <a:xfrm>
              <a:off x="1115669" y="6525455"/>
              <a:ext cx="70571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1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2311" y="135684"/>
            <a:ext cx="41122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>
                <a:latin typeface="Times New Roman" panose="02020603050405020304" pitchFamily="18" charset="0"/>
                <a:cs typeface="Times New Roman" panose="02020603050405020304" pitchFamily="18" charset="0"/>
              </a:rPr>
              <a:t>Lecture 11  Maxwell's Equations</a:t>
            </a:r>
            <a:endParaRPr lang="ko-KR" alt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8692" y="647891"/>
            <a:ext cx="5024324" cy="3268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1. Maxwell's Equations</a:t>
            </a:r>
          </a:p>
          <a:p>
            <a:pPr>
              <a:lnSpc>
                <a:spcPct val="150000"/>
              </a:lnSpc>
            </a:pP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2. Power and Energy in Electromagnetic Fields</a:t>
            </a:r>
          </a:p>
          <a:p>
            <a:pPr>
              <a:lnSpc>
                <a:spcPct val="150000"/>
              </a:lnSpc>
            </a:pP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3. Poynting's Theorem</a:t>
            </a:r>
          </a:p>
          <a:p>
            <a:pPr>
              <a:lnSpc>
                <a:spcPct val="150000"/>
              </a:lnSpc>
            </a:pP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4. Impedance and Admittance</a:t>
            </a:r>
          </a:p>
          <a:p>
            <a:pPr>
              <a:lnSpc>
                <a:spcPct val="150000"/>
              </a:lnSpc>
            </a:pP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5. Wave Equation</a:t>
            </a:r>
          </a:p>
          <a:p>
            <a:pPr>
              <a:lnSpc>
                <a:spcPct val="150000"/>
              </a:lnSpc>
            </a:pP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6. Planewave</a:t>
            </a:r>
          </a:p>
          <a:p>
            <a:pPr>
              <a:lnSpc>
                <a:spcPct val="150000"/>
              </a:lnSpc>
            </a:pP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7. Coding Example</a:t>
            </a:r>
          </a:p>
        </p:txBody>
      </p:sp>
    </p:spTree>
    <p:extLst>
      <p:ext uri="{BB962C8B-B14F-4D97-AF65-F5344CB8AC3E}">
        <p14:creationId xmlns:p14="http://schemas.microsoft.com/office/powerpoint/2010/main" val="2609970494"/>
      </p:ext>
    </p:extLst>
  </p:cSld>
  <p:clrMapOvr>
    <a:masterClrMapping/>
  </p:clrMapOvr>
  <p:extLst mod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10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3213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Stored energy in electric field</a:t>
            </a:r>
          </a:p>
        </p:txBody>
      </p:sp>
      <p:graphicFrame>
        <p:nvGraphicFramePr>
          <p:cNvPr id="10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123060"/>
              </p:ext>
            </p:extLst>
          </p:nvPr>
        </p:nvGraphicFramePr>
        <p:xfrm>
          <a:off x="773113" y="1130300"/>
          <a:ext cx="7931150" cy="397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03" name="Equation" r:id="rId4" imgW="4711680" imgH="2361960" progId="Equation.DSMT4">
                  <p:embed/>
                </p:oleObj>
              </mc:Choice>
              <mc:Fallback>
                <p:oleObj name="Equation" r:id="rId4" imgW="4711680" imgH="2361960" progId="Equation.DSMT4">
                  <p:embed/>
                  <p:pic>
                    <p:nvPicPr>
                      <p:cNvPr id="107523" name="개체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3" y="1130300"/>
                        <a:ext cx="7931150" cy="397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500" name="Picture 20" descr="Parallel Plate Capacito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69" y="94857"/>
            <a:ext cx="2352675" cy="128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089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11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3380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Stored energy in magnetic field</a:t>
            </a:r>
          </a:p>
        </p:txBody>
      </p:sp>
      <p:graphicFrame>
        <p:nvGraphicFramePr>
          <p:cNvPr id="10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4437744"/>
              </p:ext>
            </p:extLst>
          </p:nvPr>
        </p:nvGraphicFramePr>
        <p:xfrm>
          <a:off x="742950" y="1206500"/>
          <a:ext cx="8131175" cy="390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525" name="Equation" r:id="rId4" imgW="4914720" imgH="2361960" progId="Equation.DSMT4">
                  <p:embed/>
                </p:oleObj>
              </mc:Choice>
              <mc:Fallback>
                <p:oleObj name="Equation" r:id="rId4" imgW="4914720" imgH="2361960" progId="Equation.DSMT4">
                  <p:embed/>
                  <p:pic>
                    <p:nvPicPr>
                      <p:cNvPr id="10" name="개체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1206500"/>
                        <a:ext cx="8131175" cy="390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2255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12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5109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Power balance equation in electromagnetic field</a:t>
            </a:r>
          </a:p>
        </p:txBody>
      </p:sp>
      <p:graphicFrame>
        <p:nvGraphicFramePr>
          <p:cNvPr id="11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241761"/>
              </p:ext>
            </p:extLst>
          </p:nvPr>
        </p:nvGraphicFramePr>
        <p:xfrm>
          <a:off x="756809" y="1186894"/>
          <a:ext cx="4839476" cy="3966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47" name="Equation" r:id="rId4" imgW="4876560" imgH="4000320" progId="Equation.DSMT4">
                  <p:embed/>
                </p:oleObj>
              </mc:Choice>
              <mc:Fallback>
                <p:oleObj name="Equation" r:id="rId4" imgW="4876560" imgH="4000320" progId="Equation.DSMT4">
                  <p:embed/>
                  <p:pic>
                    <p:nvPicPr>
                      <p:cNvPr id="11" name="개체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809" y="1186894"/>
                        <a:ext cx="4839476" cy="3966991"/>
                      </a:xfrm>
                      <a:prstGeom prst="rect">
                        <a:avLst/>
                      </a:prstGeom>
                      <a:noFill/>
                      <a:ln w="3175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73665" y="108997"/>
            <a:ext cx="28948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>
                <a:latin typeface="Times New Roman" panose="02020603050405020304" pitchFamily="18" charset="0"/>
                <a:cs typeface="Times New Roman" panose="02020603050405020304" pitchFamily="18" charset="0"/>
              </a:rPr>
              <a:t>3. Poynting's Theorem</a:t>
            </a:r>
            <a:endParaRPr lang="ko-K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32512" y="4044124"/>
            <a:ext cx="2724150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051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13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761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Impedance and admittance in terms of terminal current and terminal voltage</a:t>
            </a:r>
          </a:p>
        </p:txBody>
      </p:sp>
      <p:graphicFrame>
        <p:nvGraphicFramePr>
          <p:cNvPr id="11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709190"/>
              </p:ext>
            </p:extLst>
          </p:nvPr>
        </p:nvGraphicFramePr>
        <p:xfrm>
          <a:off x="533400" y="1225550"/>
          <a:ext cx="4962525" cy="221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70" name="Equation" r:id="rId4" imgW="5143320" imgH="2298600" progId="Equation.DSMT4">
                  <p:embed/>
                </p:oleObj>
              </mc:Choice>
              <mc:Fallback>
                <p:oleObj name="Equation" r:id="rId4" imgW="5143320" imgH="2298600" progId="Equation.DSMT4">
                  <p:embed/>
                  <p:pic>
                    <p:nvPicPr>
                      <p:cNvPr id="11" name="개체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25550"/>
                        <a:ext cx="4962525" cy="2216150"/>
                      </a:xfrm>
                      <a:prstGeom prst="rect">
                        <a:avLst/>
                      </a:prstGeom>
                      <a:noFill/>
                      <a:ln w="3175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73665" y="108997"/>
            <a:ext cx="37918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>
                <a:latin typeface="Times New Roman" panose="02020603050405020304" pitchFamily="18" charset="0"/>
                <a:cs typeface="Times New Roman" panose="02020603050405020304" pitchFamily="18" charset="0"/>
              </a:rPr>
              <a:t>4. Impedance and Admittance</a:t>
            </a:r>
            <a:endParaRPr lang="ko-K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589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14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4559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Electromagnetic field in charge-free region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665" y="108997"/>
            <a:ext cx="23200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>
                <a:latin typeface="Times New Roman" panose="02020603050405020304" pitchFamily="18" charset="0"/>
                <a:cs typeface="Times New Roman" panose="02020603050405020304" pitchFamily="18" charset="0"/>
              </a:rPr>
              <a:t>5. Wave Equation</a:t>
            </a:r>
            <a:endParaRPr lang="ko-K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개체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34380"/>
              </p:ext>
            </p:extLst>
          </p:nvPr>
        </p:nvGraphicFramePr>
        <p:xfrm>
          <a:off x="601663" y="1047750"/>
          <a:ext cx="5003800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597" name="Equation" r:id="rId4" imgW="5003640" imgH="3390840" progId="Equation.DSMT4">
                  <p:embed/>
                </p:oleObj>
              </mc:Choice>
              <mc:Fallback>
                <p:oleObj name="Equation" r:id="rId4" imgW="5003640" imgH="3390840" progId="Equation.DSMT4">
                  <p:embed/>
                  <p:pic>
                    <p:nvPicPr>
                      <p:cNvPr id="19" name="개체 1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1663" y="1047750"/>
                        <a:ext cx="5003800" cy="339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잉크 6">
                <a:extLst>
                  <a:ext uri="{FF2B5EF4-FFF2-40B4-BE49-F238E27FC236}">
                    <a16:creationId xmlns:a16="http://schemas.microsoft.com/office/drawing/2014/main" id="{7270D4C3-9197-423D-8614-262851E81323}"/>
                  </a:ext>
                </a:extLst>
              </p14:cNvPr>
              <p14:cNvContentPartPr/>
              <p14:nvPr/>
            </p14:nvContentPartPr>
            <p14:xfrm>
              <a:off x="713880" y="764640"/>
              <a:ext cx="1734120" cy="4997520"/>
            </p14:xfrm>
          </p:contentPart>
        </mc:Choice>
        <mc:Fallback xmlns="">
          <p:pic>
            <p:nvPicPr>
              <p:cNvPr id="7" name="잉크 6">
                <a:extLst>
                  <a:ext uri="{FF2B5EF4-FFF2-40B4-BE49-F238E27FC236}">
                    <a16:creationId xmlns:a16="http://schemas.microsoft.com/office/drawing/2014/main" id="{7270D4C3-9197-423D-8614-262851E8132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04520" y="755280"/>
                <a:ext cx="1752840" cy="5016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0982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15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3679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Planewave: one-dimensional wave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665" y="108997"/>
            <a:ext cx="17524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>
                <a:latin typeface="Times New Roman" panose="02020603050405020304" pitchFamily="18" charset="0"/>
                <a:cs typeface="Times New Roman" panose="02020603050405020304" pitchFamily="18" charset="0"/>
              </a:rPr>
              <a:t>6. Planewave</a:t>
            </a:r>
            <a:endParaRPr lang="ko-K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개체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142453"/>
              </p:ext>
            </p:extLst>
          </p:nvPr>
        </p:nvGraphicFramePr>
        <p:xfrm>
          <a:off x="557213" y="1120775"/>
          <a:ext cx="4335462" cy="552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620" name="Equation" r:id="rId4" imgW="4724280" imgH="6019560" progId="Equation.DSMT4">
                  <p:embed/>
                </p:oleObj>
              </mc:Choice>
              <mc:Fallback>
                <p:oleObj name="Equation" r:id="rId4" imgW="4724280" imgH="6019560" progId="Equation.DSMT4">
                  <p:embed/>
                  <p:pic>
                    <p:nvPicPr>
                      <p:cNvPr id="13" name="개체 1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7213" y="1120775"/>
                        <a:ext cx="4335462" cy="552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9309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16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230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Intrinsic impedance</a:t>
            </a:r>
          </a:p>
        </p:txBody>
      </p:sp>
      <p:graphicFrame>
        <p:nvGraphicFramePr>
          <p:cNvPr id="13" name="개체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067013"/>
              </p:ext>
            </p:extLst>
          </p:nvPr>
        </p:nvGraphicFramePr>
        <p:xfrm>
          <a:off x="742950" y="917575"/>
          <a:ext cx="2992438" cy="570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48" name="Equation" r:id="rId4" imgW="3441600" imgH="6565680" progId="Equation.DSMT4">
                  <p:embed/>
                </p:oleObj>
              </mc:Choice>
              <mc:Fallback>
                <p:oleObj name="Equation" r:id="rId4" imgW="3441600" imgH="6565680" progId="Equation.DSMT4">
                  <p:embed/>
                  <p:pic>
                    <p:nvPicPr>
                      <p:cNvPr id="13" name="개체 1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2950" y="917575"/>
                        <a:ext cx="2992438" cy="570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그림 4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524375" y="3871913"/>
            <a:ext cx="4257675" cy="2396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467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6264275"/>
            <a:chOff x="107506" y="260865"/>
            <a:chExt cx="9065846" cy="6264590"/>
          </a:xfrm>
        </p:grpSpPr>
        <p:cxnSp>
          <p:nvCxnSpPr>
            <p:cNvPr id="15" name="직선 연결선 14"/>
            <p:cNvCxnSpPr/>
            <p:nvPr/>
          </p:nvCxnSpPr>
          <p:spPr>
            <a:xfrm>
              <a:off x="1115669" y="6525455"/>
              <a:ext cx="70571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17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665" y="99472"/>
            <a:ext cx="24817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>
                <a:latin typeface="Times New Roman" panose="02020603050405020304" pitchFamily="18" charset="0"/>
                <a:cs typeface="Times New Roman" panose="02020603050405020304" pitchFamily="18" charset="0"/>
              </a:rPr>
              <a:t>7. Coding Example</a:t>
            </a:r>
            <a:endParaRPr lang="ko-K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879" y="530359"/>
            <a:ext cx="807514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Planewave</a:t>
            </a:r>
          </a:p>
          <a:p>
            <a:pPr>
              <a:lnSpc>
                <a:spcPct val="150000"/>
              </a:lnSpc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Input: </a:t>
            </a:r>
            <a:r>
              <a:rPr lang="en-US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n-US" b="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  <a:p>
            <a:pPr>
              <a:lnSpc>
                <a:spcPct val="150000"/>
              </a:lnSpc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Calculate: </a:t>
            </a:r>
            <a:r>
              <a:rPr lang="en-US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k, </a:t>
            </a:r>
            <a:r>
              <a:rPr lang="el-GR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en-US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endParaRPr lang="en-US" b="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929558"/>
              </p:ext>
            </p:extLst>
          </p:nvPr>
        </p:nvGraphicFramePr>
        <p:xfrm>
          <a:off x="574677" y="2012062"/>
          <a:ext cx="2946400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312" name="Equation" r:id="rId4" imgW="2946240" imgH="2501640" progId="Equation.DSMT4">
                  <p:embed/>
                </p:oleObj>
              </mc:Choice>
              <mc:Fallback>
                <p:oleObj name="Equation" r:id="rId4" imgW="2946240" imgH="250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4677" y="2012062"/>
                        <a:ext cx="2946400" cy="2501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26253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6264275"/>
            <a:chOff x="107506" y="260865"/>
            <a:chExt cx="9065846" cy="6264590"/>
          </a:xfrm>
        </p:grpSpPr>
        <p:cxnSp>
          <p:nvCxnSpPr>
            <p:cNvPr id="15" name="직선 연결선 14"/>
            <p:cNvCxnSpPr/>
            <p:nvPr/>
          </p:nvCxnSpPr>
          <p:spPr>
            <a:xfrm>
              <a:off x="1115669" y="6525455"/>
              <a:ext cx="70571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18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pic>
        <p:nvPicPr>
          <p:cNvPr id="11" name="Picture 4" descr="How To Pronounce 'End' (Fin) in French - YouTub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278" y="2777232"/>
            <a:ext cx="32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881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6264275"/>
            <a:chOff x="107506" y="260865"/>
            <a:chExt cx="9065846" cy="6264590"/>
          </a:xfrm>
        </p:grpSpPr>
        <p:cxnSp>
          <p:nvCxnSpPr>
            <p:cNvPr id="15" name="직선 연결선 14"/>
            <p:cNvCxnSpPr/>
            <p:nvPr/>
          </p:nvCxnSpPr>
          <p:spPr>
            <a:xfrm>
              <a:off x="1115669" y="6525455"/>
              <a:ext cx="70571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2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665" y="99472"/>
            <a:ext cx="307648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Maxwell's Equations</a:t>
            </a:r>
            <a:endParaRPr lang="ko-K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3388" y="673234"/>
            <a:ext cx="31935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Maxwell's equations (ME)</a:t>
            </a:r>
            <a:endParaRPr lang="ko-KR" alt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개체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016936"/>
              </p:ext>
            </p:extLst>
          </p:nvPr>
        </p:nvGraphicFramePr>
        <p:xfrm>
          <a:off x="802432" y="1321727"/>
          <a:ext cx="2959100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290" name="Equation" r:id="rId4" imgW="2958840" imgH="2197080" progId="Equation.DSMT4">
                  <p:embed/>
                </p:oleObj>
              </mc:Choice>
              <mc:Fallback>
                <p:oleObj name="Equation" r:id="rId4" imgW="2958840" imgH="2197080" progId="Equation.DSMT4">
                  <p:embed/>
                  <p:pic>
                    <p:nvPicPr>
                      <p:cNvPr id="11" name="개체 1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2432" y="1321727"/>
                        <a:ext cx="2959100" cy="2197100"/>
                      </a:xfrm>
                      <a:prstGeom prst="rect">
                        <a:avLst/>
                      </a:prstGeom>
                      <a:ln w="3175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018808" y="792355"/>
            <a:ext cx="36679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electrical properties</a:t>
            </a:r>
            <a:endParaRPr lang="ko-KR" alt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개체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602966"/>
              </p:ext>
            </p:extLst>
          </p:nvPr>
        </p:nvGraphicFramePr>
        <p:xfrm>
          <a:off x="5456238" y="1436688"/>
          <a:ext cx="27940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291" name="Equation" r:id="rId6" imgW="2793960" imgH="1180800" progId="Equation.DSMT4">
                  <p:embed/>
                </p:oleObj>
              </mc:Choice>
              <mc:Fallback>
                <p:oleObj name="Equation" r:id="rId6" imgW="2793960" imgH="1180800" progId="Equation.DSMT4">
                  <p:embed/>
                  <p:pic>
                    <p:nvPicPr>
                      <p:cNvPr id="22" name="개체 2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456238" y="1436688"/>
                        <a:ext cx="2794000" cy="1181100"/>
                      </a:xfrm>
                      <a:prstGeom prst="rect">
                        <a:avLst/>
                      </a:prstGeom>
                      <a:ln w="3175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33387" y="3767210"/>
            <a:ext cx="30251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ME in terms of </a:t>
            </a:r>
            <a:r>
              <a:rPr lang="en-US" altLang="ko-KR" sz="200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ko-KR" sz="200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개체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273221"/>
              </p:ext>
            </p:extLst>
          </p:nvPr>
        </p:nvGraphicFramePr>
        <p:xfrm>
          <a:off x="834962" y="4292600"/>
          <a:ext cx="3276600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292" name="Equation" r:id="rId8" imgW="3276360" imgH="2197080" progId="Equation.DSMT4">
                  <p:embed/>
                </p:oleObj>
              </mc:Choice>
              <mc:Fallback>
                <p:oleObj name="Equation" r:id="rId8" imgW="3276360" imgH="2197080" progId="Equation.DSMT4">
                  <p:embed/>
                  <p:pic>
                    <p:nvPicPr>
                      <p:cNvPr id="22" name="개체 2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4962" y="4292600"/>
                        <a:ext cx="3276600" cy="2197100"/>
                      </a:xfrm>
                      <a:prstGeom prst="rect">
                        <a:avLst/>
                      </a:prstGeom>
                      <a:ln w="3175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910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6264275"/>
            <a:chOff x="107506" y="260865"/>
            <a:chExt cx="9065846" cy="6264590"/>
          </a:xfrm>
        </p:grpSpPr>
        <p:cxnSp>
          <p:nvCxnSpPr>
            <p:cNvPr id="15" name="직선 연결선 14"/>
            <p:cNvCxnSpPr/>
            <p:nvPr/>
          </p:nvCxnSpPr>
          <p:spPr>
            <a:xfrm>
              <a:off x="1115669" y="6525455"/>
              <a:ext cx="70571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3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3388" y="673234"/>
            <a:ext cx="20858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Sinusoidal field</a:t>
            </a:r>
            <a:endParaRPr lang="ko-KR" alt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개체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245455"/>
              </p:ext>
            </p:extLst>
          </p:nvPr>
        </p:nvGraphicFramePr>
        <p:xfrm>
          <a:off x="701675" y="1222375"/>
          <a:ext cx="32893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355" name="Equation" r:id="rId4" imgW="3288960" imgH="2666880" progId="Equation.DSMT4">
                  <p:embed/>
                </p:oleObj>
              </mc:Choice>
              <mc:Fallback>
                <p:oleObj name="Equation" r:id="rId4" imgW="3288960" imgH="2666880" progId="Equation.DSMT4">
                  <p:embed/>
                  <p:pic>
                    <p:nvPicPr>
                      <p:cNvPr id="22" name="개체 2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1675" y="1222375"/>
                        <a:ext cx="3289300" cy="2667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60363" y="4192101"/>
            <a:ext cx="24288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ME in phasor form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개체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887275"/>
              </p:ext>
            </p:extLst>
          </p:nvPr>
        </p:nvGraphicFramePr>
        <p:xfrm>
          <a:off x="714372" y="4823619"/>
          <a:ext cx="18669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356" name="Equation" r:id="rId6" imgW="1866600" imgH="1638000" progId="Equation.DSMT4">
                  <p:embed/>
                </p:oleObj>
              </mc:Choice>
              <mc:Fallback>
                <p:oleObj name="Equation" r:id="rId6" imgW="1866600" imgH="1638000" progId="Equation.DSMT4">
                  <p:embed/>
                  <p:pic>
                    <p:nvPicPr>
                      <p:cNvPr id="19" name="개체 1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4372" y="4823619"/>
                        <a:ext cx="1866900" cy="1638300"/>
                      </a:xfrm>
                      <a:prstGeom prst="rect">
                        <a:avLst/>
                      </a:prstGeom>
                      <a:ln w="3175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1253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4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3961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Power in terms of voltage and current</a:t>
            </a:r>
          </a:p>
        </p:txBody>
      </p:sp>
      <p:graphicFrame>
        <p:nvGraphicFramePr>
          <p:cNvPr id="11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740024"/>
              </p:ext>
            </p:extLst>
          </p:nvPr>
        </p:nvGraphicFramePr>
        <p:xfrm>
          <a:off x="717550" y="1041400"/>
          <a:ext cx="4025900" cy="561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361" name="Equation" r:id="rId4" imgW="4635360" imgH="6464160" progId="Equation.DSMT4">
                  <p:embed/>
                </p:oleObj>
              </mc:Choice>
              <mc:Fallback>
                <p:oleObj name="Equation" r:id="rId4" imgW="4635360" imgH="6464160" progId="Equation.DSMT4">
                  <p:embed/>
                  <p:pic>
                    <p:nvPicPr>
                      <p:cNvPr id="11" name="개체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" y="1041400"/>
                        <a:ext cx="4025900" cy="561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73665" y="108997"/>
            <a:ext cx="58411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>
                <a:latin typeface="Times New Roman" panose="02020603050405020304" pitchFamily="18" charset="0"/>
                <a:cs typeface="Times New Roman" panose="02020603050405020304" pitchFamily="18" charset="0"/>
              </a:rPr>
              <a:t>2. Power and Energy in Electromagnetic Fields</a:t>
            </a:r>
            <a:endParaRPr lang="ko-KR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44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5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3653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Power loss in dielectric materials</a:t>
            </a:r>
          </a:p>
        </p:txBody>
      </p:sp>
      <p:graphicFrame>
        <p:nvGraphicFramePr>
          <p:cNvPr id="10" name="개체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221781"/>
              </p:ext>
            </p:extLst>
          </p:nvPr>
        </p:nvGraphicFramePr>
        <p:xfrm>
          <a:off x="688975" y="914400"/>
          <a:ext cx="6115050" cy="594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383" name="Equation" r:id="rId4" imgW="5499000" imgH="5346360" progId="Equation.DSMT4">
                  <p:embed/>
                </p:oleObj>
              </mc:Choice>
              <mc:Fallback>
                <p:oleObj name="Equation" r:id="rId4" imgW="5499000" imgH="5346360" progId="Equation.DSMT4">
                  <p:embed/>
                  <p:pic>
                    <p:nvPicPr>
                      <p:cNvPr id="105476" name="개체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914400"/>
                        <a:ext cx="6115050" cy="594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그림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2636" y="3477229"/>
            <a:ext cx="1657350" cy="158115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35500" y="3389361"/>
            <a:ext cx="2168525" cy="148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415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6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4929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Complex permittivity and electric loss tangent</a:t>
            </a:r>
          </a:p>
        </p:txBody>
      </p:sp>
      <p:graphicFrame>
        <p:nvGraphicFramePr>
          <p:cNvPr id="10" name="개체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7413852"/>
              </p:ext>
            </p:extLst>
          </p:nvPr>
        </p:nvGraphicFramePr>
        <p:xfrm>
          <a:off x="676275" y="1122363"/>
          <a:ext cx="7285038" cy="509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405" name="Equation" r:id="rId4" imgW="6553080" imgH="4584600" progId="Equation.DSMT4">
                  <p:embed/>
                </p:oleObj>
              </mc:Choice>
              <mc:Fallback>
                <p:oleObj name="Equation" r:id="rId4" imgW="6553080" imgH="4584600" progId="Equation.DSMT4">
                  <p:embed/>
                  <p:pic>
                    <p:nvPicPr>
                      <p:cNvPr id="10" name="개체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" y="1122363"/>
                        <a:ext cx="7285038" cy="5094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8211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7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3525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Power loss in magnetic materials</a:t>
            </a:r>
          </a:p>
        </p:txBody>
      </p:sp>
      <p:graphicFrame>
        <p:nvGraphicFramePr>
          <p:cNvPr id="10" name="개체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465683"/>
              </p:ext>
            </p:extLst>
          </p:nvPr>
        </p:nvGraphicFramePr>
        <p:xfrm>
          <a:off x="666750" y="1095375"/>
          <a:ext cx="5905500" cy="551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33" name="Equation" r:id="rId4" imgW="5308560" imgH="4965480" progId="Equation.DSMT4">
                  <p:embed/>
                </p:oleObj>
              </mc:Choice>
              <mc:Fallback>
                <p:oleObj name="Equation" r:id="rId4" imgW="5308560" imgH="4965480" progId="Equation.DSMT4">
                  <p:embed/>
                  <p:pic>
                    <p:nvPicPr>
                      <p:cNvPr id="10" name="개체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" y="1095375"/>
                        <a:ext cx="5905500" cy="551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그림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8631" y="5026025"/>
            <a:ext cx="1628775" cy="800100"/>
          </a:xfrm>
          <a:prstGeom prst="rect">
            <a:avLst/>
          </a:prstGeom>
        </p:spPr>
      </p:pic>
      <p:pic>
        <p:nvPicPr>
          <p:cNvPr id="273430" name="Picture 22" descr="Coil Inductance Calculator - Engineering Calculators &amp; Tool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6349" y="2849302"/>
            <a:ext cx="2944565" cy="2010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238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8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4993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Complex permeability and magnetic loss tangent</a:t>
            </a:r>
          </a:p>
        </p:txBody>
      </p:sp>
      <p:graphicFrame>
        <p:nvGraphicFramePr>
          <p:cNvPr id="10" name="개체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587282"/>
              </p:ext>
            </p:extLst>
          </p:nvPr>
        </p:nvGraphicFramePr>
        <p:xfrm>
          <a:off x="554038" y="939800"/>
          <a:ext cx="5240337" cy="383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451" name="Equation" r:id="rId4" imgW="4711680" imgH="3454200" progId="Equation.DSMT4">
                  <p:embed/>
                </p:oleObj>
              </mc:Choice>
              <mc:Fallback>
                <p:oleObj name="Equation" r:id="rId4" imgW="4711680" imgH="3454200" progId="Equation.DSMT4">
                  <p:embed/>
                  <p:pic>
                    <p:nvPicPr>
                      <p:cNvPr id="10" name="개체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939800"/>
                        <a:ext cx="5240337" cy="383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4114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4537075"/>
            <a:chOff x="107506" y="260865"/>
            <a:chExt cx="9065846" cy="4537303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9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744" y="553129"/>
            <a:ext cx="60644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Power density of  electromagnetic fields</a:t>
            </a:r>
          </a:p>
          <a:p>
            <a:r>
              <a:rPr lang="en-US" b="0">
                <a:latin typeface="Times New Roman" panose="02020603050405020304" pitchFamily="18" charset="0"/>
                <a:cs typeface="Times New Roman" panose="02020603050405020304" pitchFamily="18" charset="0"/>
              </a:rPr>
              <a:t>- Use an ideal parallel-plate capacitor to understand the concept</a:t>
            </a:r>
          </a:p>
        </p:txBody>
      </p:sp>
      <p:graphicFrame>
        <p:nvGraphicFramePr>
          <p:cNvPr id="11" name="개체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422379"/>
              </p:ext>
            </p:extLst>
          </p:nvPr>
        </p:nvGraphicFramePr>
        <p:xfrm>
          <a:off x="622300" y="1354138"/>
          <a:ext cx="7758113" cy="401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477" name="Equation" r:id="rId4" imgW="6972120" imgH="3619440" progId="Equation.DSMT4">
                  <p:embed/>
                </p:oleObj>
              </mc:Choice>
              <mc:Fallback>
                <p:oleObj name="Equation" r:id="rId4" imgW="6972120" imgH="3619440" progId="Equation.DSMT4">
                  <p:embed/>
                  <p:pic>
                    <p:nvPicPr>
                      <p:cNvPr id="10" name="개체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354138"/>
                        <a:ext cx="7758113" cy="401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그림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0695" y="1491125"/>
            <a:ext cx="3204206" cy="158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355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18489</TotalTime>
  <Words>223</Words>
  <Application>Microsoft Office PowerPoint</Application>
  <PresentationFormat>화면 슬라이드 쇼(4:3)</PresentationFormat>
  <Paragraphs>73</Paragraphs>
  <Slides>18</Slides>
  <Notes>18</Notes>
  <HiddenSlides>0</HiddenSlides>
  <MMClips>0</MMClips>
  <ScaleCrop>false</ScaleCrop>
  <HeadingPairs>
    <vt:vector size="8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2</vt:i4>
      </vt:variant>
      <vt:variant>
        <vt:lpstr>슬라이드 제목</vt:lpstr>
      </vt:variant>
      <vt:variant>
        <vt:i4>18</vt:i4>
      </vt:variant>
    </vt:vector>
  </HeadingPairs>
  <TitlesOfParts>
    <vt:vector size="26" baseType="lpstr">
      <vt:lpstr>맑은 고딕</vt:lpstr>
      <vt:lpstr>Arial</vt:lpstr>
      <vt:lpstr>Calibri</vt:lpstr>
      <vt:lpstr>Times New Roman</vt:lpstr>
      <vt:lpstr>Wingdings</vt:lpstr>
      <vt:lpstr>Office Theme</vt:lpstr>
      <vt:lpstr>Equation</vt:lpstr>
      <vt:lpstr>MathType 7.0 Equation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Siavash</dc:creator>
  <cp:lastModifiedBy>Ahn</cp:lastModifiedBy>
  <cp:revision>912</cp:revision>
  <cp:lastPrinted>2024-05-24T03:17:37Z</cp:lastPrinted>
  <dcterms:created xsi:type="dcterms:W3CDTF">2006-08-16T00:00:00Z</dcterms:created>
  <dcterms:modified xsi:type="dcterms:W3CDTF">2024-05-24T03:17:54Z</dcterms:modified>
</cp:coreProperties>
</file>